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4"/>
  </p:sldMasterIdLst>
  <p:notesMasterIdLst>
    <p:notesMasterId r:id="rId19"/>
  </p:notesMasterIdLst>
  <p:sldIdLst>
    <p:sldId id="258" r:id="rId5"/>
    <p:sldId id="260" r:id="rId6"/>
    <p:sldId id="262" r:id="rId7"/>
    <p:sldId id="282" r:id="rId8"/>
    <p:sldId id="273" r:id="rId9"/>
    <p:sldId id="274" r:id="rId10"/>
    <p:sldId id="276" r:id="rId11"/>
    <p:sldId id="285" r:id="rId12"/>
    <p:sldId id="279" r:id="rId13"/>
    <p:sldId id="283" r:id="rId14"/>
    <p:sldId id="280" r:id="rId15"/>
    <p:sldId id="281" r:id="rId16"/>
    <p:sldId id="268" r:id="rId17"/>
    <p:sldId id="28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56BA05E-D54A-4AB5-905B-5C3A7E4D9295}">
          <p14:sldIdLst>
            <p14:sldId id="258"/>
          </p14:sldIdLst>
        </p14:section>
        <p14:section name="Untitled Section" id="{489CFDFE-E831-49F6-B2B9-8DF437B0D170}">
          <p14:sldIdLst>
            <p14:sldId id="260"/>
            <p14:sldId id="262"/>
            <p14:sldId id="282"/>
            <p14:sldId id="273"/>
            <p14:sldId id="274"/>
            <p14:sldId id="276"/>
            <p14:sldId id="285"/>
            <p14:sldId id="279"/>
            <p14:sldId id="283"/>
            <p14:sldId id="280"/>
            <p14:sldId id="281"/>
            <p14:sldId id="268"/>
            <p14:sldId id="28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9BE1CE2-2861-A650-F2F8-AF63470036D4}" name="Rebecca Marchant" initials="RM" userId="S::rebecca.marchant@aho.nsw.gov.au::93690610-acf3-4d46-bee9-8b24d209099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A2B2"/>
    <a:srgbClr val="1CC4D6"/>
    <a:srgbClr val="176B93"/>
    <a:srgbClr val="3F8AAF"/>
    <a:srgbClr val="549DC2"/>
    <a:srgbClr val="F6A01F"/>
    <a:srgbClr val="FF3300"/>
    <a:srgbClr val="EE6044"/>
    <a:srgbClr val="B42F3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09"/>
  </p:normalViewPr>
  <p:slideViewPr>
    <p:cSldViewPr snapToGrid="0" snapToObjects="1">
      <p:cViewPr varScale="1">
        <p:scale>
          <a:sx n="109" d="100"/>
          <a:sy n="109" d="100"/>
        </p:scale>
        <p:origin x="55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ata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87F8E8-E1AA-468E-AF88-9731DDB5C60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B4AABFA-575A-4748-91F8-608F5276EEB2}">
      <dgm:prSet custT="1"/>
      <dgm:spPr/>
      <dgm:t>
        <a:bodyPr/>
        <a:lstStyle/>
        <a:p>
          <a:pPr>
            <a:lnSpc>
              <a:spcPct val="100000"/>
            </a:lnSpc>
          </a:pPr>
          <a:r>
            <a:rPr lang="en-AU" sz="1600" dirty="0">
              <a:solidFill>
                <a:schemeClr val="bg1"/>
              </a:solidFill>
            </a:rPr>
            <a:t>The AHO has provided funding over four years dedicated to AHO’s Strong Families Strong Communities (SFSC). </a:t>
          </a:r>
          <a:r>
            <a:rPr lang="en-AU" sz="1600" dirty="0"/>
            <a:t>​</a:t>
          </a:r>
          <a:endParaRPr lang="en-US" sz="1600" dirty="0"/>
        </a:p>
      </dgm:t>
    </dgm:pt>
    <dgm:pt modelId="{224691F6-1477-4D89-AA6F-6912A05137DA}" type="parTrans" cxnId="{B80622F3-7EA1-4AD9-B28D-9E8AEC78A038}">
      <dgm:prSet/>
      <dgm:spPr/>
      <dgm:t>
        <a:bodyPr/>
        <a:lstStyle/>
        <a:p>
          <a:endParaRPr lang="en-US"/>
        </a:p>
      </dgm:t>
    </dgm:pt>
    <dgm:pt modelId="{609E469D-EB3C-4477-A0D2-A28A597341D3}" type="sibTrans" cxnId="{B80622F3-7EA1-4AD9-B28D-9E8AEC78A038}">
      <dgm:prSet/>
      <dgm:spPr/>
      <dgm:t>
        <a:bodyPr/>
        <a:lstStyle/>
        <a:p>
          <a:endParaRPr lang="en-US"/>
        </a:p>
      </dgm:t>
    </dgm:pt>
    <dgm:pt modelId="{0C0B04FE-D7D3-4F64-A539-D1D88002F9EB}">
      <dgm:prSet custT="1"/>
      <dgm:spPr/>
      <dgm:t>
        <a:bodyPr/>
        <a:lstStyle/>
        <a:p>
          <a:pPr>
            <a:lnSpc>
              <a:spcPct val="100000"/>
            </a:lnSpc>
          </a:pPr>
          <a:r>
            <a:rPr lang="en-AU" sz="1600" dirty="0">
              <a:solidFill>
                <a:schemeClr val="bg1"/>
              </a:solidFill>
            </a:rPr>
            <a:t>This program is focused on continuing and further developing a range of initiatives that commenced in the first four years of SFSC.</a:t>
          </a:r>
          <a:r>
            <a:rPr lang="en-AU" sz="1600" dirty="0"/>
            <a:t>​</a:t>
          </a:r>
          <a:endParaRPr lang="en-US" sz="1600" dirty="0"/>
        </a:p>
      </dgm:t>
    </dgm:pt>
    <dgm:pt modelId="{85BA628A-F52A-464B-BF52-4679E4ED4E6C}" type="parTrans" cxnId="{E20FD888-3D4E-4D62-A34A-128203411FBE}">
      <dgm:prSet/>
      <dgm:spPr/>
      <dgm:t>
        <a:bodyPr/>
        <a:lstStyle/>
        <a:p>
          <a:endParaRPr lang="en-US"/>
        </a:p>
      </dgm:t>
    </dgm:pt>
    <dgm:pt modelId="{C1BF57A0-D851-4313-9A5B-FA1482D3E5A5}" type="sibTrans" cxnId="{E20FD888-3D4E-4D62-A34A-128203411FBE}">
      <dgm:prSet/>
      <dgm:spPr/>
      <dgm:t>
        <a:bodyPr/>
        <a:lstStyle/>
        <a:p>
          <a:endParaRPr lang="en-US"/>
        </a:p>
      </dgm:t>
    </dgm:pt>
    <dgm:pt modelId="{1CEC8E69-7089-4FCC-BB54-ABCE4BE74AC0}">
      <dgm:prSet/>
      <dgm:spPr/>
      <dgm:t>
        <a:bodyPr/>
        <a:lstStyle/>
        <a:p>
          <a:pPr>
            <a:lnSpc>
              <a:spcPct val="100000"/>
            </a:lnSpc>
          </a:pPr>
          <a:r>
            <a:rPr lang="en-AU" dirty="0">
              <a:solidFill>
                <a:schemeClr val="bg1"/>
              </a:solidFill>
            </a:rPr>
            <a:t>A key initiative of the SFSC is the Sector Capability Fund is to assist Aboriginal Community Housing Providers (ACHPs) to achieve and/or maintain National Regulatory System for Community Housing (NRSCH) Registration or NSW Local Scheme (NSWLS) Registration while increasing their capability and capacity over the next four years. This will support the ACHPs business growth, self-sustainability, and compliance</a:t>
          </a:r>
          <a:r>
            <a:rPr lang="en-AU" dirty="0">
              <a:solidFill>
                <a:srgbClr val="FF0000"/>
              </a:solidFill>
            </a:rPr>
            <a:t> </a:t>
          </a:r>
          <a:r>
            <a:rPr lang="en-AU" dirty="0">
              <a:solidFill>
                <a:schemeClr val="bg1"/>
              </a:solidFill>
            </a:rPr>
            <a:t>and support tenants by providing culturally appropriate and responsive housing to Aboriginal people across NSW.​</a:t>
          </a:r>
          <a:endParaRPr lang="en-US" dirty="0">
            <a:solidFill>
              <a:schemeClr val="bg1"/>
            </a:solidFill>
          </a:endParaRPr>
        </a:p>
      </dgm:t>
    </dgm:pt>
    <dgm:pt modelId="{845AA799-B395-4BC1-9725-0868709DFBA1}" type="parTrans" cxnId="{DE468332-BFF9-4354-BA12-713D1B43E82F}">
      <dgm:prSet/>
      <dgm:spPr/>
      <dgm:t>
        <a:bodyPr/>
        <a:lstStyle/>
        <a:p>
          <a:endParaRPr lang="en-US"/>
        </a:p>
      </dgm:t>
    </dgm:pt>
    <dgm:pt modelId="{25920EC2-E129-4E86-A9B3-27EC527ADA1B}" type="sibTrans" cxnId="{DE468332-BFF9-4354-BA12-713D1B43E82F}">
      <dgm:prSet/>
      <dgm:spPr/>
      <dgm:t>
        <a:bodyPr/>
        <a:lstStyle/>
        <a:p>
          <a:endParaRPr lang="en-US"/>
        </a:p>
      </dgm:t>
    </dgm:pt>
    <dgm:pt modelId="{CA98D70A-11F3-4711-8B6A-4C7F2A45D310}" type="pres">
      <dgm:prSet presAssocID="{A587F8E8-E1AA-468E-AF88-9731DDB5C606}" presName="root" presStyleCnt="0">
        <dgm:presLayoutVars>
          <dgm:dir/>
          <dgm:resizeHandles val="exact"/>
        </dgm:presLayoutVars>
      </dgm:prSet>
      <dgm:spPr/>
    </dgm:pt>
    <dgm:pt modelId="{A7F63658-BA59-48C3-BD43-74428C9685FA}" type="pres">
      <dgm:prSet presAssocID="{DB4AABFA-575A-4748-91F8-608F5276EEB2}" presName="compNode" presStyleCnt="0"/>
      <dgm:spPr/>
    </dgm:pt>
    <dgm:pt modelId="{212CB3B5-6E9E-4B9C-86F3-43C4D5DB41DC}" type="pres">
      <dgm:prSet presAssocID="{DB4AABFA-575A-4748-91F8-608F5276EEB2}" presName="bgRect" presStyleLbl="bgShp" presStyleIdx="0" presStyleCnt="3"/>
      <dgm:spPr>
        <a:solidFill>
          <a:srgbClr val="07A2B2"/>
        </a:solidFill>
      </dgm:spPr>
    </dgm:pt>
    <dgm:pt modelId="{E021E356-C71F-486B-9F03-32D8C876C236}" type="pres">
      <dgm:prSet presAssocID="{DB4AABFA-575A-4748-91F8-608F5276EEB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solidFill>
            <a:schemeClr val="bg1"/>
          </a:solidFill>
        </a:ln>
      </dgm:spPr>
      <dgm:extLst>
        <a:ext uri="{E40237B7-FDA0-4F09-8148-C483321AD2D9}">
          <dgm14:cNvPr xmlns:dgm14="http://schemas.microsoft.com/office/drawing/2010/diagram" id="0" name="" descr="Bank"/>
        </a:ext>
      </dgm:extLst>
    </dgm:pt>
    <dgm:pt modelId="{AE46E932-7B20-4834-B1C2-0AC10FD9362E}" type="pres">
      <dgm:prSet presAssocID="{DB4AABFA-575A-4748-91F8-608F5276EEB2}" presName="spaceRect" presStyleCnt="0"/>
      <dgm:spPr/>
    </dgm:pt>
    <dgm:pt modelId="{0F381779-7472-4611-9611-70E2B4EB4206}" type="pres">
      <dgm:prSet presAssocID="{DB4AABFA-575A-4748-91F8-608F5276EEB2}" presName="parTx" presStyleLbl="revTx" presStyleIdx="0" presStyleCnt="3">
        <dgm:presLayoutVars>
          <dgm:chMax val="0"/>
          <dgm:chPref val="0"/>
        </dgm:presLayoutVars>
      </dgm:prSet>
      <dgm:spPr/>
    </dgm:pt>
    <dgm:pt modelId="{7186E00C-A020-4AC1-AD09-9CB855731F27}" type="pres">
      <dgm:prSet presAssocID="{609E469D-EB3C-4477-A0D2-A28A597341D3}" presName="sibTrans" presStyleCnt="0"/>
      <dgm:spPr/>
    </dgm:pt>
    <dgm:pt modelId="{4428FB08-7303-41C8-B941-BFDDBD980156}" type="pres">
      <dgm:prSet presAssocID="{0C0B04FE-D7D3-4F64-A539-D1D88002F9EB}" presName="compNode" presStyleCnt="0"/>
      <dgm:spPr/>
    </dgm:pt>
    <dgm:pt modelId="{43BC80E9-0425-4403-BE07-F6DD1050A976}" type="pres">
      <dgm:prSet presAssocID="{0C0B04FE-D7D3-4F64-A539-D1D88002F9EB}" presName="bgRect" presStyleLbl="bgShp" presStyleIdx="1" presStyleCnt="3"/>
      <dgm:spPr>
        <a:solidFill>
          <a:srgbClr val="07A2B2"/>
        </a:solidFill>
      </dgm:spPr>
    </dgm:pt>
    <dgm:pt modelId="{80F5D5B8-BE30-4014-AF24-B24CDFEB1392}" type="pres">
      <dgm:prSet presAssocID="{0C0B04FE-D7D3-4F64-A539-D1D88002F9E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usiness Growth with solid fill"/>
        </a:ext>
      </dgm:extLst>
    </dgm:pt>
    <dgm:pt modelId="{A9129CAD-5E9D-42CF-8831-756ED0551948}" type="pres">
      <dgm:prSet presAssocID="{0C0B04FE-D7D3-4F64-A539-D1D88002F9EB}" presName="spaceRect" presStyleCnt="0"/>
      <dgm:spPr/>
    </dgm:pt>
    <dgm:pt modelId="{D0CFA9B1-17BA-42F1-92BB-C8F2FE4D58C9}" type="pres">
      <dgm:prSet presAssocID="{0C0B04FE-D7D3-4F64-A539-D1D88002F9EB}" presName="parTx" presStyleLbl="revTx" presStyleIdx="1" presStyleCnt="3">
        <dgm:presLayoutVars>
          <dgm:chMax val="0"/>
          <dgm:chPref val="0"/>
        </dgm:presLayoutVars>
      </dgm:prSet>
      <dgm:spPr/>
    </dgm:pt>
    <dgm:pt modelId="{DF4555B0-EB92-4C63-9CD9-67FC6145B45E}" type="pres">
      <dgm:prSet presAssocID="{C1BF57A0-D851-4313-9A5B-FA1482D3E5A5}" presName="sibTrans" presStyleCnt="0"/>
      <dgm:spPr/>
    </dgm:pt>
    <dgm:pt modelId="{64B9A586-AA57-4B0D-A45E-FF5B54F22FEC}" type="pres">
      <dgm:prSet presAssocID="{1CEC8E69-7089-4FCC-BB54-ABCE4BE74AC0}" presName="compNode" presStyleCnt="0"/>
      <dgm:spPr/>
    </dgm:pt>
    <dgm:pt modelId="{3B2FC42E-C071-437E-8F42-EB09DD3624C1}" type="pres">
      <dgm:prSet presAssocID="{1CEC8E69-7089-4FCC-BB54-ABCE4BE74AC0}" presName="bgRect" presStyleLbl="bgShp" presStyleIdx="2" presStyleCnt="3" custScaleY="158420"/>
      <dgm:spPr>
        <a:solidFill>
          <a:srgbClr val="07A2B2"/>
        </a:solidFill>
      </dgm:spPr>
    </dgm:pt>
    <dgm:pt modelId="{DC70B45D-1B2A-4F57-AC1A-21E936818A55}" type="pres">
      <dgm:prSet presAssocID="{1CEC8E69-7089-4FCC-BB54-ABCE4BE74AC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uburban scene"/>
        </a:ext>
      </dgm:extLst>
    </dgm:pt>
    <dgm:pt modelId="{0ADA479F-2360-46A1-A78F-273B6F225033}" type="pres">
      <dgm:prSet presAssocID="{1CEC8E69-7089-4FCC-BB54-ABCE4BE74AC0}" presName="spaceRect" presStyleCnt="0"/>
      <dgm:spPr/>
    </dgm:pt>
    <dgm:pt modelId="{8AE64B18-FB08-4C9E-8B7E-6FFF28832ECB}" type="pres">
      <dgm:prSet presAssocID="{1CEC8E69-7089-4FCC-BB54-ABCE4BE74AC0}" presName="parTx" presStyleLbl="revTx" presStyleIdx="2" presStyleCnt="3" custScaleY="173202">
        <dgm:presLayoutVars>
          <dgm:chMax val="0"/>
          <dgm:chPref val="0"/>
        </dgm:presLayoutVars>
      </dgm:prSet>
      <dgm:spPr/>
    </dgm:pt>
  </dgm:ptLst>
  <dgm:cxnLst>
    <dgm:cxn modelId="{2558AF2D-68B8-479E-8DC2-15B0A29935D9}" type="presOf" srcId="{1CEC8E69-7089-4FCC-BB54-ABCE4BE74AC0}" destId="{8AE64B18-FB08-4C9E-8B7E-6FFF28832ECB}" srcOrd="0" destOrd="0" presId="urn:microsoft.com/office/officeart/2018/2/layout/IconVerticalSolidList"/>
    <dgm:cxn modelId="{DE468332-BFF9-4354-BA12-713D1B43E82F}" srcId="{A587F8E8-E1AA-468E-AF88-9731DDB5C606}" destId="{1CEC8E69-7089-4FCC-BB54-ABCE4BE74AC0}" srcOrd="2" destOrd="0" parTransId="{845AA799-B395-4BC1-9725-0868709DFBA1}" sibTransId="{25920EC2-E129-4E86-A9B3-27EC527ADA1B}"/>
    <dgm:cxn modelId="{15468554-7071-4003-A710-8C54BFC08520}" type="presOf" srcId="{0C0B04FE-D7D3-4F64-A539-D1D88002F9EB}" destId="{D0CFA9B1-17BA-42F1-92BB-C8F2FE4D58C9}" srcOrd="0" destOrd="0" presId="urn:microsoft.com/office/officeart/2018/2/layout/IconVerticalSolidList"/>
    <dgm:cxn modelId="{E20FD888-3D4E-4D62-A34A-128203411FBE}" srcId="{A587F8E8-E1AA-468E-AF88-9731DDB5C606}" destId="{0C0B04FE-D7D3-4F64-A539-D1D88002F9EB}" srcOrd="1" destOrd="0" parTransId="{85BA628A-F52A-464B-BF52-4679E4ED4E6C}" sibTransId="{C1BF57A0-D851-4313-9A5B-FA1482D3E5A5}"/>
    <dgm:cxn modelId="{E0710B9B-29F8-4071-AF0A-689168126EF8}" type="presOf" srcId="{DB4AABFA-575A-4748-91F8-608F5276EEB2}" destId="{0F381779-7472-4611-9611-70E2B4EB4206}" srcOrd="0" destOrd="0" presId="urn:microsoft.com/office/officeart/2018/2/layout/IconVerticalSolidList"/>
    <dgm:cxn modelId="{8BCA91DE-D115-4C91-BF74-60079F860EEE}" type="presOf" srcId="{A587F8E8-E1AA-468E-AF88-9731DDB5C606}" destId="{CA98D70A-11F3-4711-8B6A-4C7F2A45D310}" srcOrd="0" destOrd="0" presId="urn:microsoft.com/office/officeart/2018/2/layout/IconVerticalSolidList"/>
    <dgm:cxn modelId="{B80622F3-7EA1-4AD9-B28D-9E8AEC78A038}" srcId="{A587F8E8-E1AA-468E-AF88-9731DDB5C606}" destId="{DB4AABFA-575A-4748-91F8-608F5276EEB2}" srcOrd="0" destOrd="0" parTransId="{224691F6-1477-4D89-AA6F-6912A05137DA}" sibTransId="{609E469D-EB3C-4477-A0D2-A28A597341D3}"/>
    <dgm:cxn modelId="{2920C539-FE0B-4B54-BE92-F61BA0C1A94F}" type="presParOf" srcId="{CA98D70A-11F3-4711-8B6A-4C7F2A45D310}" destId="{A7F63658-BA59-48C3-BD43-74428C9685FA}" srcOrd="0" destOrd="0" presId="urn:microsoft.com/office/officeart/2018/2/layout/IconVerticalSolidList"/>
    <dgm:cxn modelId="{21F8C0F2-136B-4873-8FAA-D29F5AF39BC2}" type="presParOf" srcId="{A7F63658-BA59-48C3-BD43-74428C9685FA}" destId="{212CB3B5-6E9E-4B9C-86F3-43C4D5DB41DC}" srcOrd="0" destOrd="0" presId="urn:microsoft.com/office/officeart/2018/2/layout/IconVerticalSolidList"/>
    <dgm:cxn modelId="{6EB6B1FE-9812-4A76-B22D-B2CF30C30CC9}" type="presParOf" srcId="{A7F63658-BA59-48C3-BD43-74428C9685FA}" destId="{E021E356-C71F-486B-9F03-32D8C876C236}" srcOrd="1" destOrd="0" presId="urn:microsoft.com/office/officeart/2018/2/layout/IconVerticalSolidList"/>
    <dgm:cxn modelId="{41F20F7A-4AC9-4B5F-9948-88EE37117BBD}" type="presParOf" srcId="{A7F63658-BA59-48C3-BD43-74428C9685FA}" destId="{AE46E932-7B20-4834-B1C2-0AC10FD9362E}" srcOrd="2" destOrd="0" presId="urn:microsoft.com/office/officeart/2018/2/layout/IconVerticalSolidList"/>
    <dgm:cxn modelId="{0386228E-7DFB-41BA-A22E-EF38152DCAC9}" type="presParOf" srcId="{A7F63658-BA59-48C3-BD43-74428C9685FA}" destId="{0F381779-7472-4611-9611-70E2B4EB4206}" srcOrd="3" destOrd="0" presId="urn:microsoft.com/office/officeart/2018/2/layout/IconVerticalSolidList"/>
    <dgm:cxn modelId="{76A66EB7-ECD7-470C-92E1-0E49DEA81F6A}" type="presParOf" srcId="{CA98D70A-11F3-4711-8B6A-4C7F2A45D310}" destId="{7186E00C-A020-4AC1-AD09-9CB855731F27}" srcOrd="1" destOrd="0" presId="urn:microsoft.com/office/officeart/2018/2/layout/IconVerticalSolidList"/>
    <dgm:cxn modelId="{2D632D3B-43C7-4377-890C-CD278B1E7EC2}" type="presParOf" srcId="{CA98D70A-11F3-4711-8B6A-4C7F2A45D310}" destId="{4428FB08-7303-41C8-B941-BFDDBD980156}" srcOrd="2" destOrd="0" presId="urn:microsoft.com/office/officeart/2018/2/layout/IconVerticalSolidList"/>
    <dgm:cxn modelId="{9772452A-454F-477B-97D7-5EBF352216EF}" type="presParOf" srcId="{4428FB08-7303-41C8-B941-BFDDBD980156}" destId="{43BC80E9-0425-4403-BE07-F6DD1050A976}" srcOrd="0" destOrd="0" presId="urn:microsoft.com/office/officeart/2018/2/layout/IconVerticalSolidList"/>
    <dgm:cxn modelId="{AF22833A-F819-44E7-9610-B73272169897}" type="presParOf" srcId="{4428FB08-7303-41C8-B941-BFDDBD980156}" destId="{80F5D5B8-BE30-4014-AF24-B24CDFEB1392}" srcOrd="1" destOrd="0" presId="urn:microsoft.com/office/officeart/2018/2/layout/IconVerticalSolidList"/>
    <dgm:cxn modelId="{5C1B280F-A9BA-4E67-9DB5-EB166E073325}" type="presParOf" srcId="{4428FB08-7303-41C8-B941-BFDDBD980156}" destId="{A9129CAD-5E9D-42CF-8831-756ED0551948}" srcOrd="2" destOrd="0" presId="urn:microsoft.com/office/officeart/2018/2/layout/IconVerticalSolidList"/>
    <dgm:cxn modelId="{70FC2C7C-30C7-4BE5-8E8B-C0D97B095AF2}" type="presParOf" srcId="{4428FB08-7303-41C8-B941-BFDDBD980156}" destId="{D0CFA9B1-17BA-42F1-92BB-C8F2FE4D58C9}" srcOrd="3" destOrd="0" presId="urn:microsoft.com/office/officeart/2018/2/layout/IconVerticalSolidList"/>
    <dgm:cxn modelId="{44E40B8C-AAA8-42E3-BC0F-747DA66774B6}" type="presParOf" srcId="{CA98D70A-11F3-4711-8B6A-4C7F2A45D310}" destId="{DF4555B0-EB92-4C63-9CD9-67FC6145B45E}" srcOrd="3" destOrd="0" presId="urn:microsoft.com/office/officeart/2018/2/layout/IconVerticalSolidList"/>
    <dgm:cxn modelId="{876A78E5-BCE0-40A4-9359-85E130A52751}" type="presParOf" srcId="{CA98D70A-11F3-4711-8B6A-4C7F2A45D310}" destId="{64B9A586-AA57-4B0D-A45E-FF5B54F22FEC}" srcOrd="4" destOrd="0" presId="urn:microsoft.com/office/officeart/2018/2/layout/IconVerticalSolidList"/>
    <dgm:cxn modelId="{053A5910-E541-4406-8EC4-6DD75E97DADB}" type="presParOf" srcId="{64B9A586-AA57-4B0D-A45E-FF5B54F22FEC}" destId="{3B2FC42E-C071-437E-8F42-EB09DD3624C1}" srcOrd="0" destOrd="0" presId="urn:microsoft.com/office/officeart/2018/2/layout/IconVerticalSolidList"/>
    <dgm:cxn modelId="{A928C0DB-216C-46C8-8499-ACF008D5A058}" type="presParOf" srcId="{64B9A586-AA57-4B0D-A45E-FF5B54F22FEC}" destId="{DC70B45D-1B2A-4F57-AC1A-21E936818A55}" srcOrd="1" destOrd="0" presId="urn:microsoft.com/office/officeart/2018/2/layout/IconVerticalSolidList"/>
    <dgm:cxn modelId="{D4B286A4-A607-412C-B4AC-64EFCC6BE4E6}" type="presParOf" srcId="{64B9A586-AA57-4B0D-A45E-FF5B54F22FEC}" destId="{0ADA479F-2360-46A1-A78F-273B6F225033}" srcOrd="2" destOrd="0" presId="urn:microsoft.com/office/officeart/2018/2/layout/IconVerticalSolidList"/>
    <dgm:cxn modelId="{671C7891-4C94-4EC3-B8D6-D68CE77EB94E}" type="presParOf" srcId="{64B9A586-AA57-4B0D-A45E-FF5B54F22FEC}" destId="{8AE64B18-FB08-4C9E-8B7E-6FFF28832ECB}" srcOrd="3" destOrd="0" presId="urn:microsoft.com/office/officeart/2018/2/layout/IconVerticalSoli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FEE3A1-08A5-46AA-B408-35EFDE17354F}" type="doc">
      <dgm:prSet loTypeId="urn:diagrams.loki3.com/BracketList" loCatId="officeonline" qsTypeId="urn:microsoft.com/office/officeart/2005/8/quickstyle/simple1" qsCatId="simple" csTypeId="urn:microsoft.com/office/officeart/2005/8/colors/colorful5" csCatId="colorful" phldr="1"/>
      <dgm:spPr/>
      <dgm:t>
        <a:bodyPr/>
        <a:lstStyle/>
        <a:p>
          <a:endParaRPr lang="en-AU"/>
        </a:p>
      </dgm:t>
    </dgm:pt>
    <dgm:pt modelId="{4A0D4DE9-05BE-4F1E-9013-0EAB570CEA62}">
      <dgm:prSet/>
      <dgm:spPr/>
      <dgm:t>
        <a:bodyPr/>
        <a:lstStyle/>
        <a:p>
          <a:r>
            <a:rPr lang="en-AU" dirty="0">
              <a:solidFill>
                <a:srgbClr val="07A2B2"/>
              </a:solidFill>
            </a:rPr>
            <a:t>To get the best outcome with your application, you need to ensure you provide the following:</a:t>
          </a:r>
        </a:p>
      </dgm:t>
    </dgm:pt>
    <dgm:pt modelId="{DAA68A26-D7A1-41C1-9E9D-28015E7066FA}" type="parTrans" cxnId="{20F41F13-D2A7-4C23-BAA0-92B4E76B91DD}">
      <dgm:prSet/>
      <dgm:spPr/>
      <dgm:t>
        <a:bodyPr/>
        <a:lstStyle/>
        <a:p>
          <a:endParaRPr lang="en-AU"/>
        </a:p>
      </dgm:t>
    </dgm:pt>
    <dgm:pt modelId="{D1CF2B61-9E31-45C0-8CDF-F50424E2D4FD}" type="sibTrans" cxnId="{20F41F13-D2A7-4C23-BAA0-92B4E76B91DD}">
      <dgm:prSet/>
      <dgm:spPr/>
      <dgm:t>
        <a:bodyPr/>
        <a:lstStyle/>
        <a:p>
          <a:endParaRPr lang="en-AU"/>
        </a:p>
      </dgm:t>
    </dgm:pt>
    <dgm:pt modelId="{91045543-1AB2-4521-AFD4-327DAFBC1290}">
      <dgm:prSet/>
      <dgm:spPr>
        <a:solidFill>
          <a:srgbClr val="07A2B2"/>
        </a:solidFill>
      </dgm:spPr>
      <dgm:t>
        <a:bodyPr/>
        <a:lstStyle/>
        <a:p>
          <a:r>
            <a:rPr lang="en-AU" dirty="0"/>
            <a:t>Quotes to support the activities/detailed budget aligned with the project activities</a:t>
          </a:r>
        </a:p>
      </dgm:t>
    </dgm:pt>
    <dgm:pt modelId="{F3753644-DFC3-4F26-BAEA-22C976799C8C}" type="parTrans" cxnId="{214F9AA3-91DF-4C39-A145-31A3470893B0}">
      <dgm:prSet/>
      <dgm:spPr/>
      <dgm:t>
        <a:bodyPr/>
        <a:lstStyle/>
        <a:p>
          <a:endParaRPr lang="en-AU"/>
        </a:p>
      </dgm:t>
    </dgm:pt>
    <dgm:pt modelId="{225241F5-6DE3-437A-9F70-96C7852A460D}" type="sibTrans" cxnId="{214F9AA3-91DF-4C39-A145-31A3470893B0}">
      <dgm:prSet/>
      <dgm:spPr/>
      <dgm:t>
        <a:bodyPr/>
        <a:lstStyle/>
        <a:p>
          <a:endParaRPr lang="en-AU"/>
        </a:p>
      </dgm:t>
    </dgm:pt>
    <dgm:pt modelId="{CF430293-632E-4905-B24A-F82B07E19F7D}">
      <dgm:prSet/>
      <dgm:spPr>
        <a:solidFill>
          <a:srgbClr val="07A2B2"/>
        </a:solidFill>
      </dgm:spPr>
      <dgm:t>
        <a:bodyPr/>
        <a:lstStyle/>
        <a:p>
          <a:r>
            <a:rPr lang="en-AU" dirty="0"/>
            <a:t>Is within the allocated budget amount </a:t>
          </a:r>
          <a:r>
            <a:rPr lang="en-AU" dirty="0" err="1"/>
            <a:t>ie</a:t>
          </a:r>
          <a:r>
            <a:rPr lang="en-AU" dirty="0"/>
            <a:t> if the request is for $40k, 70k </a:t>
          </a:r>
          <a:r>
            <a:rPr lang="en-AU" dirty="0" err="1"/>
            <a:t>ect</a:t>
          </a:r>
          <a:r>
            <a:rPr lang="en-AU" dirty="0"/>
            <a:t> then the application/quotes need to add to that amount</a:t>
          </a:r>
        </a:p>
      </dgm:t>
    </dgm:pt>
    <dgm:pt modelId="{B76F1FB9-A5DD-4D84-98D8-5DE1AABBFE2F}" type="parTrans" cxnId="{2F9E8235-E565-446C-B01E-87A712BB9431}">
      <dgm:prSet/>
      <dgm:spPr/>
      <dgm:t>
        <a:bodyPr/>
        <a:lstStyle/>
        <a:p>
          <a:endParaRPr lang="en-AU"/>
        </a:p>
      </dgm:t>
    </dgm:pt>
    <dgm:pt modelId="{7297E1A6-A18B-437D-8627-4491694A906E}" type="sibTrans" cxnId="{2F9E8235-E565-446C-B01E-87A712BB9431}">
      <dgm:prSet/>
      <dgm:spPr/>
      <dgm:t>
        <a:bodyPr/>
        <a:lstStyle/>
        <a:p>
          <a:endParaRPr lang="en-AU"/>
        </a:p>
      </dgm:t>
    </dgm:pt>
    <dgm:pt modelId="{7F558705-49AF-4539-AAC1-015AAF6A83F6}">
      <dgm:prSet/>
      <dgm:spPr>
        <a:solidFill>
          <a:srgbClr val="07A2B2"/>
        </a:solidFill>
      </dgm:spPr>
      <dgm:t>
        <a:bodyPr/>
        <a:lstStyle/>
        <a:p>
          <a:r>
            <a:rPr lang="en-AU" dirty="0"/>
            <a:t>Budget is reasonable, realistic and value for money</a:t>
          </a:r>
        </a:p>
      </dgm:t>
    </dgm:pt>
    <dgm:pt modelId="{68236161-A462-43F2-BE5B-337B5586FD3A}" type="parTrans" cxnId="{6B258AAE-252A-4A14-AB79-D01FFE428871}">
      <dgm:prSet/>
      <dgm:spPr/>
      <dgm:t>
        <a:bodyPr/>
        <a:lstStyle/>
        <a:p>
          <a:endParaRPr lang="en-AU"/>
        </a:p>
      </dgm:t>
    </dgm:pt>
    <dgm:pt modelId="{BC0DAFA7-6FE3-4969-8283-82B0EE3D3AD4}" type="sibTrans" cxnId="{6B258AAE-252A-4A14-AB79-D01FFE428871}">
      <dgm:prSet/>
      <dgm:spPr/>
      <dgm:t>
        <a:bodyPr/>
        <a:lstStyle/>
        <a:p>
          <a:endParaRPr lang="en-AU"/>
        </a:p>
      </dgm:t>
    </dgm:pt>
    <dgm:pt modelId="{4AB3F5FE-B497-4EB7-B956-808BCD44FFA5}">
      <dgm:prSet/>
      <dgm:spPr>
        <a:solidFill>
          <a:srgbClr val="07A2B2"/>
        </a:solidFill>
      </dgm:spPr>
      <dgm:t>
        <a:bodyPr/>
        <a:lstStyle/>
        <a:p>
          <a:r>
            <a:rPr lang="en-AU" dirty="0"/>
            <a:t>Clearly outlines how the activity will benefit and have positive outcomes for the provider/tenants</a:t>
          </a:r>
        </a:p>
      </dgm:t>
    </dgm:pt>
    <dgm:pt modelId="{00A0DB4D-AFAB-4C6E-AEC0-7CF320DE5767}" type="parTrans" cxnId="{C0289B2B-3180-4D15-B8A8-4A1C60D9D087}">
      <dgm:prSet/>
      <dgm:spPr/>
      <dgm:t>
        <a:bodyPr/>
        <a:lstStyle/>
        <a:p>
          <a:endParaRPr lang="en-AU"/>
        </a:p>
      </dgm:t>
    </dgm:pt>
    <dgm:pt modelId="{BED20293-268C-4B1D-9D03-1425E4F5EB05}" type="sibTrans" cxnId="{C0289B2B-3180-4D15-B8A8-4A1C60D9D087}">
      <dgm:prSet/>
      <dgm:spPr/>
      <dgm:t>
        <a:bodyPr/>
        <a:lstStyle/>
        <a:p>
          <a:endParaRPr lang="en-AU"/>
        </a:p>
      </dgm:t>
    </dgm:pt>
    <dgm:pt modelId="{09972FE2-3229-4DDA-8E16-5D2DBFDC971A}">
      <dgm:prSet/>
      <dgm:spPr>
        <a:solidFill>
          <a:srgbClr val="07A2B2"/>
        </a:solidFill>
      </dgm:spPr>
      <dgm:t>
        <a:bodyPr/>
        <a:lstStyle/>
        <a:p>
          <a:r>
            <a:rPr lang="en-AU" dirty="0"/>
            <a:t>Clearly outlines the desired outcomes</a:t>
          </a:r>
        </a:p>
      </dgm:t>
    </dgm:pt>
    <dgm:pt modelId="{CC776D5B-1B7C-4DCF-8C98-24269B3621B1}" type="parTrans" cxnId="{D6263B39-E310-47D4-88F7-D544CE1494C4}">
      <dgm:prSet/>
      <dgm:spPr/>
      <dgm:t>
        <a:bodyPr/>
        <a:lstStyle/>
        <a:p>
          <a:endParaRPr lang="en-AU"/>
        </a:p>
      </dgm:t>
    </dgm:pt>
    <dgm:pt modelId="{36ED55C9-2D35-4205-8AD3-A29B5F21BBDA}" type="sibTrans" cxnId="{D6263B39-E310-47D4-88F7-D544CE1494C4}">
      <dgm:prSet/>
      <dgm:spPr/>
      <dgm:t>
        <a:bodyPr/>
        <a:lstStyle/>
        <a:p>
          <a:endParaRPr lang="en-AU"/>
        </a:p>
      </dgm:t>
    </dgm:pt>
    <dgm:pt modelId="{43DFD3FB-09ED-4A89-84C0-C48463ACCA36}">
      <dgm:prSet/>
      <dgm:spPr>
        <a:solidFill>
          <a:srgbClr val="07A2B2"/>
        </a:solidFill>
      </dgm:spPr>
      <dgm:t>
        <a:bodyPr/>
        <a:lstStyle/>
        <a:p>
          <a:r>
            <a:rPr lang="en-AU" dirty="0"/>
            <a:t>Outlines how the grant will benefit tenants and/or the community</a:t>
          </a:r>
        </a:p>
      </dgm:t>
    </dgm:pt>
    <dgm:pt modelId="{B8EC982A-2493-4DC8-9775-41C450F26CD8}" type="parTrans" cxnId="{E3440144-4FDD-4E5C-B898-34711BFD9125}">
      <dgm:prSet/>
      <dgm:spPr/>
      <dgm:t>
        <a:bodyPr/>
        <a:lstStyle/>
        <a:p>
          <a:endParaRPr lang="en-AU"/>
        </a:p>
      </dgm:t>
    </dgm:pt>
    <dgm:pt modelId="{F942E903-61F8-4EF1-9900-44206DB6DA71}" type="sibTrans" cxnId="{E3440144-4FDD-4E5C-B898-34711BFD9125}">
      <dgm:prSet/>
      <dgm:spPr/>
      <dgm:t>
        <a:bodyPr/>
        <a:lstStyle/>
        <a:p>
          <a:endParaRPr lang="en-AU"/>
        </a:p>
      </dgm:t>
    </dgm:pt>
    <dgm:pt modelId="{D629B26C-4465-4788-8E96-D02723934DA7}">
      <dgm:prSet/>
      <dgm:spPr/>
      <dgm:t>
        <a:bodyPr/>
        <a:lstStyle/>
        <a:p>
          <a:r>
            <a:rPr lang="en-AU"/>
            <a:t>​</a:t>
          </a:r>
        </a:p>
      </dgm:t>
    </dgm:pt>
    <dgm:pt modelId="{0DFD37FA-C2A7-474F-AB39-9F63428286C5}" type="parTrans" cxnId="{8EFD6891-F278-4F82-8A1F-7E7F3D0E642A}">
      <dgm:prSet/>
      <dgm:spPr/>
      <dgm:t>
        <a:bodyPr/>
        <a:lstStyle/>
        <a:p>
          <a:endParaRPr lang="en-AU"/>
        </a:p>
      </dgm:t>
    </dgm:pt>
    <dgm:pt modelId="{7D12A699-B9F9-4EFD-BC1C-9FE262EF11F4}" type="sibTrans" cxnId="{8EFD6891-F278-4F82-8A1F-7E7F3D0E642A}">
      <dgm:prSet/>
      <dgm:spPr/>
      <dgm:t>
        <a:bodyPr/>
        <a:lstStyle/>
        <a:p>
          <a:endParaRPr lang="en-AU"/>
        </a:p>
      </dgm:t>
    </dgm:pt>
    <dgm:pt modelId="{5E2FE477-BC02-496D-B318-F288CC4AA261}">
      <dgm:prSet/>
      <dgm:spPr>
        <a:solidFill>
          <a:srgbClr val="07A2B2"/>
        </a:solidFill>
      </dgm:spPr>
      <dgm:t>
        <a:bodyPr/>
        <a:lstStyle/>
        <a:p>
          <a:r>
            <a:rPr lang="en-AU" dirty="0"/>
            <a:t>If application is to address NRSCH recommendations, should attach recommendations from RCH</a:t>
          </a:r>
        </a:p>
      </dgm:t>
    </dgm:pt>
    <dgm:pt modelId="{F12E4702-DAE0-4E15-BE49-C157A1961AEE}" type="parTrans" cxnId="{9391B51D-2C4A-44CB-869E-91B5E2A7BC45}">
      <dgm:prSet/>
      <dgm:spPr/>
      <dgm:t>
        <a:bodyPr/>
        <a:lstStyle/>
        <a:p>
          <a:endParaRPr lang="en-AU"/>
        </a:p>
      </dgm:t>
    </dgm:pt>
    <dgm:pt modelId="{64958A8E-5218-49F6-9887-68D7DA95D184}" type="sibTrans" cxnId="{9391B51D-2C4A-44CB-869E-91B5E2A7BC45}">
      <dgm:prSet/>
      <dgm:spPr/>
      <dgm:t>
        <a:bodyPr/>
        <a:lstStyle/>
        <a:p>
          <a:endParaRPr lang="en-AU"/>
        </a:p>
      </dgm:t>
    </dgm:pt>
    <dgm:pt modelId="{8AF73FF4-7406-494B-B2F5-6971FB9A9A2B}">
      <dgm:prSet/>
      <dgm:spPr>
        <a:solidFill>
          <a:srgbClr val="07A2B2"/>
        </a:solidFill>
      </dgm:spPr>
      <dgm:t>
        <a:bodyPr/>
        <a:lstStyle/>
        <a:p>
          <a:r>
            <a:rPr lang="en-AU" dirty="0"/>
            <a:t>Please contact the Sector Development team if you would like information on how to improve your previous application from FY 23/24 Sector Capability Grants </a:t>
          </a:r>
        </a:p>
      </dgm:t>
    </dgm:pt>
    <dgm:pt modelId="{A8D526D5-8D3F-40F8-B1C8-16626C87D70A}" type="parTrans" cxnId="{B3CE3D23-0DB2-45C3-AB95-05D724F733D3}">
      <dgm:prSet/>
      <dgm:spPr/>
      <dgm:t>
        <a:bodyPr/>
        <a:lstStyle/>
        <a:p>
          <a:endParaRPr lang="en-AU"/>
        </a:p>
      </dgm:t>
    </dgm:pt>
    <dgm:pt modelId="{CF7B144D-3403-4FE5-BB39-A39118F13DB0}" type="sibTrans" cxnId="{B3CE3D23-0DB2-45C3-AB95-05D724F733D3}">
      <dgm:prSet/>
      <dgm:spPr/>
      <dgm:t>
        <a:bodyPr/>
        <a:lstStyle/>
        <a:p>
          <a:endParaRPr lang="en-AU"/>
        </a:p>
      </dgm:t>
    </dgm:pt>
    <dgm:pt modelId="{F6F86E72-6780-4BC0-ADBA-F49D7045C5B4}">
      <dgm:prSet/>
      <dgm:spPr>
        <a:solidFill>
          <a:srgbClr val="07A2B2"/>
        </a:solidFill>
      </dgm:spPr>
      <dgm:t>
        <a:bodyPr/>
        <a:lstStyle/>
        <a:p>
          <a:r>
            <a:rPr lang="en-AU" dirty="0"/>
            <a:t>It is ideal to add timeline/dates of when expected outcomes are to be completed</a:t>
          </a:r>
        </a:p>
      </dgm:t>
    </dgm:pt>
    <dgm:pt modelId="{0C798278-B064-4FB1-B07D-DBA20631B3C7}" type="parTrans" cxnId="{63B9ACBD-5FA6-44C0-9B1D-2908F69E5396}">
      <dgm:prSet/>
      <dgm:spPr/>
      <dgm:t>
        <a:bodyPr/>
        <a:lstStyle/>
        <a:p>
          <a:endParaRPr lang="en-AU"/>
        </a:p>
      </dgm:t>
    </dgm:pt>
    <dgm:pt modelId="{C9219F8B-E49A-4A9E-8557-153F23F97609}" type="sibTrans" cxnId="{63B9ACBD-5FA6-44C0-9B1D-2908F69E5396}">
      <dgm:prSet/>
      <dgm:spPr/>
      <dgm:t>
        <a:bodyPr/>
        <a:lstStyle/>
        <a:p>
          <a:endParaRPr lang="en-AU"/>
        </a:p>
      </dgm:t>
    </dgm:pt>
    <dgm:pt modelId="{76E003EF-E8EE-4003-A6CB-EB7B4D6A609D}" type="pres">
      <dgm:prSet presAssocID="{C1FEE3A1-08A5-46AA-B408-35EFDE17354F}" presName="Name0" presStyleCnt="0">
        <dgm:presLayoutVars>
          <dgm:dir/>
          <dgm:animLvl val="lvl"/>
          <dgm:resizeHandles val="exact"/>
        </dgm:presLayoutVars>
      </dgm:prSet>
      <dgm:spPr/>
    </dgm:pt>
    <dgm:pt modelId="{7FD5415D-5A16-44CA-BD40-2944DA63A8B4}" type="pres">
      <dgm:prSet presAssocID="{4A0D4DE9-05BE-4F1E-9013-0EAB570CEA62}" presName="linNode" presStyleCnt="0"/>
      <dgm:spPr/>
    </dgm:pt>
    <dgm:pt modelId="{0BF3D2FF-4ED3-4C35-B542-2DE0DAE7515B}" type="pres">
      <dgm:prSet presAssocID="{4A0D4DE9-05BE-4F1E-9013-0EAB570CEA62}" presName="parTx" presStyleLbl="revTx" presStyleIdx="0" presStyleCnt="2">
        <dgm:presLayoutVars>
          <dgm:chMax val="1"/>
          <dgm:bulletEnabled val="1"/>
        </dgm:presLayoutVars>
      </dgm:prSet>
      <dgm:spPr/>
    </dgm:pt>
    <dgm:pt modelId="{6BB37884-492C-4162-88B1-9BF69B046B09}" type="pres">
      <dgm:prSet presAssocID="{4A0D4DE9-05BE-4F1E-9013-0EAB570CEA62}" presName="bracket" presStyleLbl="parChTrans1D1" presStyleIdx="0" presStyleCnt="2"/>
      <dgm:spPr>
        <a:ln>
          <a:solidFill>
            <a:srgbClr val="07A2B2"/>
          </a:solidFill>
        </a:ln>
      </dgm:spPr>
    </dgm:pt>
    <dgm:pt modelId="{D53BB07A-CB98-4CC8-95D5-AF97892B5322}" type="pres">
      <dgm:prSet presAssocID="{4A0D4DE9-05BE-4F1E-9013-0EAB570CEA62}" presName="spH" presStyleCnt="0"/>
      <dgm:spPr/>
    </dgm:pt>
    <dgm:pt modelId="{94F5FE47-2B68-424D-82E7-A9BB623FA110}" type="pres">
      <dgm:prSet presAssocID="{4A0D4DE9-05BE-4F1E-9013-0EAB570CEA62}" presName="desTx" presStyleLbl="node1" presStyleIdx="0" presStyleCnt="1">
        <dgm:presLayoutVars>
          <dgm:bulletEnabled val="1"/>
        </dgm:presLayoutVars>
      </dgm:prSet>
      <dgm:spPr/>
    </dgm:pt>
    <dgm:pt modelId="{D7F8BAE0-91CC-4B2A-B5AA-67E4AF654A0E}" type="pres">
      <dgm:prSet presAssocID="{D1CF2B61-9E31-45C0-8CDF-F50424E2D4FD}" presName="spV" presStyleCnt="0"/>
      <dgm:spPr/>
    </dgm:pt>
    <dgm:pt modelId="{BE19CE69-D63B-41D8-8B14-E89C64538C4D}" type="pres">
      <dgm:prSet presAssocID="{D629B26C-4465-4788-8E96-D02723934DA7}" presName="linNode" presStyleCnt="0"/>
      <dgm:spPr/>
    </dgm:pt>
    <dgm:pt modelId="{3C11DB1E-99EA-4EAE-AE45-6920E0753C03}" type="pres">
      <dgm:prSet presAssocID="{D629B26C-4465-4788-8E96-D02723934DA7}" presName="parTx" presStyleLbl="revTx" presStyleIdx="1" presStyleCnt="2">
        <dgm:presLayoutVars>
          <dgm:chMax val="1"/>
          <dgm:bulletEnabled val="1"/>
        </dgm:presLayoutVars>
      </dgm:prSet>
      <dgm:spPr/>
    </dgm:pt>
    <dgm:pt modelId="{C6265180-BA59-4E41-8E32-DB0978E49CDA}" type="pres">
      <dgm:prSet presAssocID="{D629B26C-4465-4788-8E96-D02723934DA7}" presName="bracket" presStyleLbl="parChTrans1D1" presStyleIdx="1" presStyleCnt="2" custFlipVert="1" custScaleX="78723" custScaleY="32889" custLinFactX="15257" custLinFactNeighborX="100000" custLinFactNeighborY="-1733"/>
      <dgm:spPr>
        <a:ln>
          <a:solidFill>
            <a:srgbClr val="07A2B2"/>
          </a:solidFill>
        </a:ln>
      </dgm:spPr>
    </dgm:pt>
    <dgm:pt modelId="{43657107-CD67-4F68-8B29-D33A81673C11}" type="pres">
      <dgm:prSet presAssocID="{D629B26C-4465-4788-8E96-D02723934DA7}" presName="spH" presStyleCnt="0"/>
      <dgm:spPr/>
    </dgm:pt>
  </dgm:ptLst>
  <dgm:cxnLst>
    <dgm:cxn modelId="{F80CC807-77AE-430A-8F71-572EF1175D5E}" type="presOf" srcId="{C1FEE3A1-08A5-46AA-B408-35EFDE17354F}" destId="{76E003EF-E8EE-4003-A6CB-EB7B4D6A609D}" srcOrd="0" destOrd="0" presId="urn:diagrams.loki3.com/BracketList"/>
    <dgm:cxn modelId="{9BBC990A-F4A1-4752-A78F-125F2FF51B36}" type="presOf" srcId="{09972FE2-3229-4DDA-8E16-5D2DBFDC971A}" destId="{94F5FE47-2B68-424D-82E7-A9BB623FA110}" srcOrd="0" destOrd="6" presId="urn:diagrams.loki3.com/BracketList"/>
    <dgm:cxn modelId="{398A9D0F-3B33-4FB9-AC1C-472BCB9B3796}" type="presOf" srcId="{CF430293-632E-4905-B24A-F82B07E19F7D}" destId="{94F5FE47-2B68-424D-82E7-A9BB623FA110}" srcOrd="0" destOrd="1" presId="urn:diagrams.loki3.com/BracketList"/>
    <dgm:cxn modelId="{20F41F13-D2A7-4C23-BAA0-92B4E76B91DD}" srcId="{C1FEE3A1-08A5-46AA-B408-35EFDE17354F}" destId="{4A0D4DE9-05BE-4F1E-9013-0EAB570CEA62}" srcOrd="0" destOrd="0" parTransId="{DAA68A26-D7A1-41C1-9E9D-28015E7066FA}" sibTransId="{D1CF2B61-9E31-45C0-8CDF-F50424E2D4FD}"/>
    <dgm:cxn modelId="{9391B51D-2C4A-44CB-869E-91B5E2A7BC45}" srcId="{4A0D4DE9-05BE-4F1E-9013-0EAB570CEA62}" destId="{5E2FE477-BC02-496D-B318-F288CC4AA261}" srcOrd="4" destOrd="0" parTransId="{F12E4702-DAE0-4E15-BE49-C157A1961AEE}" sibTransId="{64958A8E-5218-49F6-9887-68D7DA95D184}"/>
    <dgm:cxn modelId="{B3CE3D23-0DB2-45C3-AB95-05D724F733D3}" srcId="{4A0D4DE9-05BE-4F1E-9013-0EAB570CEA62}" destId="{8AF73FF4-7406-494B-B2F5-6971FB9A9A2B}" srcOrd="8" destOrd="0" parTransId="{A8D526D5-8D3F-40F8-B1C8-16626C87D70A}" sibTransId="{CF7B144D-3403-4FE5-BB39-A39118F13DB0}"/>
    <dgm:cxn modelId="{C0289B2B-3180-4D15-B8A8-4A1C60D9D087}" srcId="{4A0D4DE9-05BE-4F1E-9013-0EAB570CEA62}" destId="{4AB3F5FE-B497-4EB7-B956-808BCD44FFA5}" srcOrd="5" destOrd="0" parTransId="{00A0DB4D-AFAB-4C6E-AEC0-7CF320DE5767}" sibTransId="{BED20293-268C-4B1D-9D03-1425E4F5EB05}"/>
    <dgm:cxn modelId="{2F9E8235-E565-446C-B01E-87A712BB9431}" srcId="{4A0D4DE9-05BE-4F1E-9013-0EAB570CEA62}" destId="{CF430293-632E-4905-B24A-F82B07E19F7D}" srcOrd="1" destOrd="0" parTransId="{B76F1FB9-A5DD-4D84-98D8-5DE1AABBFE2F}" sibTransId="{7297E1A6-A18B-437D-8627-4491694A906E}"/>
    <dgm:cxn modelId="{D6263B39-E310-47D4-88F7-D544CE1494C4}" srcId="{4A0D4DE9-05BE-4F1E-9013-0EAB570CEA62}" destId="{09972FE2-3229-4DDA-8E16-5D2DBFDC971A}" srcOrd="6" destOrd="0" parTransId="{CC776D5B-1B7C-4DCF-8C98-24269B3621B1}" sibTransId="{36ED55C9-2D35-4205-8AD3-A29B5F21BBDA}"/>
    <dgm:cxn modelId="{E56C503B-665F-46B8-B7CD-02F1D2E3E9BA}" type="presOf" srcId="{91045543-1AB2-4521-AFD4-327DAFBC1290}" destId="{94F5FE47-2B68-424D-82E7-A9BB623FA110}" srcOrd="0" destOrd="0" presId="urn:diagrams.loki3.com/BracketList"/>
    <dgm:cxn modelId="{DE9C893B-2CEC-4FDE-A829-B41E21E80C6A}" type="presOf" srcId="{5E2FE477-BC02-496D-B318-F288CC4AA261}" destId="{94F5FE47-2B68-424D-82E7-A9BB623FA110}" srcOrd="0" destOrd="4" presId="urn:diagrams.loki3.com/BracketList"/>
    <dgm:cxn modelId="{B4A82842-75E8-4268-8FA5-B23AD861BFD1}" type="presOf" srcId="{D629B26C-4465-4788-8E96-D02723934DA7}" destId="{3C11DB1E-99EA-4EAE-AE45-6920E0753C03}" srcOrd="0" destOrd="0" presId="urn:diagrams.loki3.com/BracketList"/>
    <dgm:cxn modelId="{E3440144-4FDD-4E5C-B898-34711BFD9125}" srcId="{4A0D4DE9-05BE-4F1E-9013-0EAB570CEA62}" destId="{43DFD3FB-09ED-4A89-84C0-C48463ACCA36}" srcOrd="7" destOrd="0" parTransId="{B8EC982A-2493-4DC8-9775-41C450F26CD8}" sibTransId="{F942E903-61F8-4EF1-9900-44206DB6DA71}"/>
    <dgm:cxn modelId="{FBA2FC46-859E-4242-B7A0-4E2B86250715}" type="presOf" srcId="{8AF73FF4-7406-494B-B2F5-6971FB9A9A2B}" destId="{94F5FE47-2B68-424D-82E7-A9BB623FA110}" srcOrd="0" destOrd="8" presId="urn:diagrams.loki3.com/BracketList"/>
    <dgm:cxn modelId="{8EFD6891-F278-4F82-8A1F-7E7F3D0E642A}" srcId="{C1FEE3A1-08A5-46AA-B408-35EFDE17354F}" destId="{D629B26C-4465-4788-8E96-D02723934DA7}" srcOrd="1" destOrd="0" parTransId="{0DFD37FA-C2A7-474F-AB39-9F63428286C5}" sibTransId="{7D12A699-B9F9-4EFD-BC1C-9FE262EF11F4}"/>
    <dgm:cxn modelId="{F19CAB9C-4850-4930-89C6-33FF3D219CF9}" type="presOf" srcId="{F6F86E72-6780-4BC0-ADBA-F49D7045C5B4}" destId="{94F5FE47-2B68-424D-82E7-A9BB623FA110}" srcOrd="0" destOrd="2" presId="urn:diagrams.loki3.com/BracketList"/>
    <dgm:cxn modelId="{214F9AA3-91DF-4C39-A145-31A3470893B0}" srcId="{4A0D4DE9-05BE-4F1E-9013-0EAB570CEA62}" destId="{91045543-1AB2-4521-AFD4-327DAFBC1290}" srcOrd="0" destOrd="0" parTransId="{F3753644-DFC3-4F26-BAEA-22C976799C8C}" sibTransId="{225241F5-6DE3-437A-9F70-96C7852A460D}"/>
    <dgm:cxn modelId="{6B258AAE-252A-4A14-AB79-D01FFE428871}" srcId="{4A0D4DE9-05BE-4F1E-9013-0EAB570CEA62}" destId="{7F558705-49AF-4539-AAC1-015AAF6A83F6}" srcOrd="3" destOrd="0" parTransId="{68236161-A462-43F2-BE5B-337B5586FD3A}" sibTransId="{BC0DAFA7-6FE3-4969-8283-82B0EE3D3AD4}"/>
    <dgm:cxn modelId="{3D0994B4-E46C-49D4-862C-DFDA531DFCE8}" type="presOf" srcId="{4AB3F5FE-B497-4EB7-B956-808BCD44FFA5}" destId="{94F5FE47-2B68-424D-82E7-A9BB623FA110}" srcOrd="0" destOrd="5" presId="urn:diagrams.loki3.com/BracketList"/>
    <dgm:cxn modelId="{63B9ACBD-5FA6-44C0-9B1D-2908F69E5396}" srcId="{4A0D4DE9-05BE-4F1E-9013-0EAB570CEA62}" destId="{F6F86E72-6780-4BC0-ADBA-F49D7045C5B4}" srcOrd="2" destOrd="0" parTransId="{0C798278-B064-4FB1-B07D-DBA20631B3C7}" sibTransId="{C9219F8B-E49A-4A9E-8557-153F23F97609}"/>
    <dgm:cxn modelId="{2EEB07C3-EA39-4DAD-87BB-3E695DF94B41}" type="presOf" srcId="{4A0D4DE9-05BE-4F1E-9013-0EAB570CEA62}" destId="{0BF3D2FF-4ED3-4C35-B542-2DE0DAE7515B}" srcOrd="0" destOrd="0" presId="urn:diagrams.loki3.com/BracketList"/>
    <dgm:cxn modelId="{D6631CD5-4DB9-431F-B6F5-8C36253E28E8}" type="presOf" srcId="{43DFD3FB-09ED-4A89-84C0-C48463ACCA36}" destId="{94F5FE47-2B68-424D-82E7-A9BB623FA110}" srcOrd="0" destOrd="7" presId="urn:diagrams.loki3.com/BracketList"/>
    <dgm:cxn modelId="{F16F0EE1-AFB3-4239-B25B-3A18352E4497}" type="presOf" srcId="{7F558705-49AF-4539-AAC1-015AAF6A83F6}" destId="{94F5FE47-2B68-424D-82E7-A9BB623FA110}" srcOrd="0" destOrd="3" presId="urn:diagrams.loki3.com/BracketList"/>
    <dgm:cxn modelId="{2C394FE9-445E-4A3C-8456-D26087728A8D}" type="presParOf" srcId="{76E003EF-E8EE-4003-A6CB-EB7B4D6A609D}" destId="{7FD5415D-5A16-44CA-BD40-2944DA63A8B4}" srcOrd="0" destOrd="0" presId="urn:diagrams.loki3.com/BracketList"/>
    <dgm:cxn modelId="{AA679BA2-7B12-41A6-9C1D-1222560C8D1C}" type="presParOf" srcId="{7FD5415D-5A16-44CA-BD40-2944DA63A8B4}" destId="{0BF3D2FF-4ED3-4C35-B542-2DE0DAE7515B}" srcOrd="0" destOrd="0" presId="urn:diagrams.loki3.com/BracketList"/>
    <dgm:cxn modelId="{881F0322-6FF8-425C-82D8-888C41C4DA11}" type="presParOf" srcId="{7FD5415D-5A16-44CA-BD40-2944DA63A8B4}" destId="{6BB37884-492C-4162-88B1-9BF69B046B09}" srcOrd="1" destOrd="0" presId="urn:diagrams.loki3.com/BracketList"/>
    <dgm:cxn modelId="{525491F0-D967-4433-B4F2-FE4ED02292BC}" type="presParOf" srcId="{7FD5415D-5A16-44CA-BD40-2944DA63A8B4}" destId="{D53BB07A-CB98-4CC8-95D5-AF97892B5322}" srcOrd="2" destOrd="0" presId="urn:diagrams.loki3.com/BracketList"/>
    <dgm:cxn modelId="{C15D4CC6-EE77-469D-972C-B92F587194F6}" type="presParOf" srcId="{7FD5415D-5A16-44CA-BD40-2944DA63A8B4}" destId="{94F5FE47-2B68-424D-82E7-A9BB623FA110}" srcOrd="3" destOrd="0" presId="urn:diagrams.loki3.com/BracketList"/>
    <dgm:cxn modelId="{1D55D223-B235-4787-9952-176206ED11E7}" type="presParOf" srcId="{76E003EF-E8EE-4003-A6CB-EB7B4D6A609D}" destId="{D7F8BAE0-91CC-4B2A-B5AA-67E4AF654A0E}" srcOrd="1" destOrd="0" presId="urn:diagrams.loki3.com/BracketList"/>
    <dgm:cxn modelId="{EFF06D07-A4A8-4758-94D2-69D05E43E8BE}" type="presParOf" srcId="{76E003EF-E8EE-4003-A6CB-EB7B4D6A609D}" destId="{BE19CE69-D63B-41D8-8B14-E89C64538C4D}" srcOrd="2" destOrd="0" presId="urn:diagrams.loki3.com/BracketList"/>
    <dgm:cxn modelId="{240C1D6E-6273-4843-8DEF-DF6C52F10E47}" type="presParOf" srcId="{BE19CE69-D63B-41D8-8B14-E89C64538C4D}" destId="{3C11DB1E-99EA-4EAE-AE45-6920E0753C03}" srcOrd="0" destOrd="0" presId="urn:diagrams.loki3.com/BracketList"/>
    <dgm:cxn modelId="{8391A007-FC48-4976-B484-D6C5CF6E5EFF}" type="presParOf" srcId="{BE19CE69-D63B-41D8-8B14-E89C64538C4D}" destId="{C6265180-BA59-4E41-8E32-DB0978E49CDA}" srcOrd="1" destOrd="0" presId="urn:diagrams.loki3.com/BracketList"/>
    <dgm:cxn modelId="{80B3975F-92FE-43B9-A7D8-BC47B8126F45}" type="presParOf" srcId="{BE19CE69-D63B-41D8-8B14-E89C64538C4D}" destId="{43657107-CD67-4F68-8B29-D33A81673C11}" srcOrd="2" destOrd="0" presId="urn:diagrams.loki3.com/Bracket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5D801C-8B7B-4083-A878-EF3BFA7105C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0C16325-7A1B-4D6F-8724-81AEBBB66489}">
      <dgm:prSet/>
      <dgm:spPr>
        <a:solidFill>
          <a:srgbClr val="07A2B2"/>
        </a:solidFill>
      </dgm:spPr>
      <dgm:t>
        <a:bodyPr/>
        <a:lstStyle/>
        <a:p>
          <a:r>
            <a:rPr lang="en-AU" dirty="0"/>
            <a:t>To support funding applications​</a:t>
          </a:r>
          <a:endParaRPr lang="en-US" dirty="0"/>
        </a:p>
      </dgm:t>
    </dgm:pt>
    <dgm:pt modelId="{45F534C9-140D-4A26-92F7-380402886F86}" type="parTrans" cxnId="{6CBB402C-CDFD-404F-85F5-5CA65D6ED1A3}">
      <dgm:prSet/>
      <dgm:spPr/>
      <dgm:t>
        <a:bodyPr/>
        <a:lstStyle/>
        <a:p>
          <a:endParaRPr lang="en-US"/>
        </a:p>
      </dgm:t>
    </dgm:pt>
    <dgm:pt modelId="{6B6B29C8-EA34-46CB-B434-A8253FAABAF6}" type="sibTrans" cxnId="{6CBB402C-CDFD-404F-85F5-5CA65D6ED1A3}">
      <dgm:prSet/>
      <dgm:spPr/>
      <dgm:t>
        <a:bodyPr/>
        <a:lstStyle/>
        <a:p>
          <a:endParaRPr lang="en-US"/>
        </a:p>
      </dgm:t>
    </dgm:pt>
    <dgm:pt modelId="{EEACF473-F7E0-4939-BAB3-B7496EE05333}">
      <dgm:prSet/>
      <dgm:spPr>
        <a:solidFill>
          <a:srgbClr val="07A2B2"/>
        </a:solidFill>
      </dgm:spPr>
      <dgm:t>
        <a:bodyPr/>
        <a:lstStyle/>
        <a:p>
          <a:r>
            <a:rPr lang="en-AU"/>
            <a:t>Legal advice and /or support​</a:t>
          </a:r>
          <a:endParaRPr lang="en-US"/>
        </a:p>
      </dgm:t>
    </dgm:pt>
    <dgm:pt modelId="{7105A921-1286-4229-83B5-56D167411F07}" type="parTrans" cxnId="{57D1B278-B72B-4379-8C38-3071089CF531}">
      <dgm:prSet/>
      <dgm:spPr/>
      <dgm:t>
        <a:bodyPr/>
        <a:lstStyle/>
        <a:p>
          <a:endParaRPr lang="en-US"/>
        </a:p>
      </dgm:t>
    </dgm:pt>
    <dgm:pt modelId="{07C5AD18-0ABD-48AE-A00B-8D461CA24B2D}" type="sibTrans" cxnId="{57D1B278-B72B-4379-8C38-3071089CF531}">
      <dgm:prSet/>
      <dgm:spPr/>
      <dgm:t>
        <a:bodyPr/>
        <a:lstStyle/>
        <a:p>
          <a:endParaRPr lang="en-US"/>
        </a:p>
      </dgm:t>
    </dgm:pt>
    <dgm:pt modelId="{2285A9C1-51BD-4C0C-A1DD-31F6DD143C3F}">
      <dgm:prSet/>
      <dgm:spPr>
        <a:solidFill>
          <a:srgbClr val="07A2B2"/>
        </a:solidFill>
      </dgm:spPr>
      <dgm:t>
        <a:bodyPr/>
        <a:lstStyle/>
        <a:p>
          <a:r>
            <a:rPr lang="en-AU"/>
            <a:t>Operational Resources</a:t>
          </a:r>
          <a:endParaRPr lang="en-US"/>
        </a:p>
      </dgm:t>
    </dgm:pt>
    <dgm:pt modelId="{59DFF401-0905-48C5-B583-3DF4F6CF0E22}" type="parTrans" cxnId="{BEB37412-75F6-4E28-A011-F4A44214F629}">
      <dgm:prSet/>
      <dgm:spPr/>
      <dgm:t>
        <a:bodyPr/>
        <a:lstStyle/>
        <a:p>
          <a:endParaRPr lang="en-US"/>
        </a:p>
      </dgm:t>
    </dgm:pt>
    <dgm:pt modelId="{95AB960A-1FC4-4DED-B9F6-02F98524E80A}" type="sibTrans" cxnId="{BEB37412-75F6-4E28-A011-F4A44214F629}">
      <dgm:prSet/>
      <dgm:spPr/>
      <dgm:t>
        <a:bodyPr/>
        <a:lstStyle/>
        <a:p>
          <a:endParaRPr lang="en-US"/>
        </a:p>
      </dgm:t>
    </dgm:pt>
    <dgm:pt modelId="{9F5A90BE-1D22-4C5E-999D-7B5E3E28A173}">
      <dgm:prSet/>
      <dgm:spPr>
        <a:solidFill>
          <a:srgbClr val="07A2B2"/>
        </a:solidFill>
      </dgm:spPr>
      <dgm:t>
        <a:bodyPr/>
        <a:lstStyle/>
        <a:p>
          <a:r>
            <a:rPr lang="en-AU"/>
            <a:t>Recruitment​</a:t>
          </a:r>
          <a:endParaRPr lang="en-US"/>
        </a:p>
      </dgm:t>
    </dgm:pt>
    <dgm:pt modelId="{D31F2FA5-12E5-4A06-9E9E-7F60AC7468E5}" type="parTrans" cxnId="{EBAC1985-06D6-4D63-9BD2-1F2D6697EDF8}">
      <dgm:prSet/>
      <dgm:spPr/>
      <dgm:t>
        <a:bodyPr/>
        <a:lstStyle/>
        <a:p>
          <a:endParaRPr lang="en-US"/>
        </a:p>
      </dgm:t>
    </dgm:pt>
    <dgm:pt modelId="{EA967D51-6CEC-477A-B38B-577FE4119F8A}" type="sibTrans" cxnId="{EBAC1985-06D6-4D63-9BD2-1F2D6697EDF8}">
      <dgm:prSet/>
      <dgm:spPr/>
      <dgm:t>
        <a:bodyPr/>
        <a:lstStyle/>
        <a:p>
          <a:endParaRPr lang="en-US"/>
        </a:p>
      </dgm:t>
    </dgm:pt>
    <dgm:pt modelId="{8520465A-D885-47E8-B091-F88D57376C03}">
      <dgm:prSet/>
      <dgm:spPr>
        <a:solidFill>
          <a:srgbClr val="07A2B2"/>
        </a:solidFill>
      </dgm:spPr>
      <dgm:t>
        <a:bodyPr/>
        <a:lstStyle/>
        <a:p>
          <a:r>
            <a:rPr lang="en-AU"/>
            <a:t>Professional development​</a:t>
          </a:r>
          <a:endParaRPr lang="en-US"/>
        </a:p>
      </dgm:t>
    </dgm:pt>
    <dgm:pt modelId="{4FFA67B5-2588-421A-903B-30F6340294A2}" type="parTrans" cxnId="{3667ABA1-6D47-4963-ACB8-712C88EF6574}">
      <dgm:prSet/>
      <dgm:spPr/>
      <dgm:t>
        <a:bodyPr/>
        <a:lstStyle/>
        <a:p>
          <a:endParaRPr lang="en-US"/>
        </a:p>
      </dgm:t>
    </dgm:pt>
    <dgm:pt modelId="{C38B3CE9-CD18-4EC1-932A-5C542BDEDF9F}" type="sibTrans" cxnId="{3667ABA1-6D47-4963-ACB8-712C88EF6574}">
      <dgm:prSet/>
      <dgm:spPr/>
      <dgm:t>
        <a:bodyPr/>
        <a:lstStyle/>
        <a:p>
          <a:endParaRPr lang="en-US"/>
        </a:p>
      </dgm:t>
    </dgm:pt>
    <dgm:pt modelId="{3D8D1E4F-BA03-442A-99E1-1364F7D4C09C}">
      <dgm:prSet/>
      <dgm:spPr>
        <a:solidFill>
          <a:srgbClr val="07A2B2"/>
        </a:solidFill>
      </dgm:spPr>
      <dgm:t>
        <a:bodyPr/>
        <a:lstStyle/>
        <a:p>
          <a:r>
            <a:rPr lang="en-AU" dirty="0"/>
            <a:t>Organ</a:t>
          </a:r>
          <a:r>
            <a:rPr lang="en-AU" dirty="0">
              <a:solidFill>
                <a:schemeClr val="bg1"/>
              </a:solidFill>
            </a:rPr>
            <a:t>isa</a:t>
          </a:r>
          <a:r>
            <a:rPr lang="en-AU" dirty="0"/>
            <a:t>tional infrastructure development​</a:t>
          </a:r>
          <a:endParaRPr lang="en-US" dirty="0"/>
        </a:p>
      </dgm:t>
    </dgm:pt>
    <dgm:pt modelId="{5BAA12CA-A019-4A4B-84C2-853F43733C1F}" type="parTrans" cxnId="{31FECC92-3266-4F1B-B214-E41ABFB730EE}">
      <dgm:prSet/>
      <dgm:spPr/>
      <dgm:t>
        <a:bodyPr/>
        <a:lstStyle/>
        <a:p>
          <a:endParaRPr lang="en-US"/>
        </a:p>
      </dgm:t>
    </dgm:pt>
    <dgm:pt modelId="{0631261B-35C1-406F-AD71-A987C1AE9427}" type="sibTrans" cxnId="{31FECC92-3266-4F1B-B214-E41ABFB730EE}">
      <dgm:prSet/>
      <dgm:spPr/>
      <dgm:t>
        <a:bodyPr/>
        <a:lstStyle/>
        <a:p>
          <a:endParaRPr lang="en-US"/>
        </a:p>
      </dgm:t>
    </dgm:pt>
    <dgm:pt modelId="{5A9CBCA1-ED73-4C16-BCF7-A360794A4637}">
      <dgm:prSet/>
      <dgm:spPr>
        <a:solidFill>
          <a:srgbClr val="07A2B2"/>
        </a:solidFill>
      </dgm:spPr>
      <dgm:t>
        <a:bodyPr/>
        <a:lstStyle/>
        <a:p>
          <a:r>
            <a:rPr lang="en-AU" dirty="0"/>
            <a:t>Build or strengthening business enablers​</a:t>
          </a:r>
          <a:endParaRPr lang="en-US" dirty="0"/>
        </a:p>
      </dgm:t>
    </dgm:pt>
    <dgm:pt modelId="{E4C4BDC6-A075-400F-B72E-3F43B4297669}" type="parTrans" cxnId="{3231E797-3B6E-441D-8F84-7B8DE1CF3254}">
      <dgm:prSet/>
      <dgm:spPr/>
      <dgm:t>
        <a:bodyPr/>
        <a:lstStyle/>
        <a:p>
          <a:endParaRPr lang="en-US"/>
        </a:p>
      </dgm:t>
    </dgm:pt>
    <dgm:pt modelId="{CDCA98C2-9B57-4F49-98E1-725AB65BCBD7}" type="sibTrans" cxnId="{3231E797-3B6E-441D-8F84-7B8DE1CF3254}">
      <dgm:prSet/>
      <dgm:spPr/>
      <dgm:t>
        <a:bodyPr/>
        <a:lstStyle/>
        <a:p>
          <a:endParaRPr lang="en-US"/>
        </a:p>
      </dgm:t>
    </dgm:pt>
    <dgm:pt modelId="{13D4AFDB-0B11-45CB-893F-C1F258685AA4}">
      <dgm:prSet/>
      <dgm:spPr>
        <a:solidFill>
          <a:srgbClr val="07A2B2"/>
        </a:solidFill>
      </dgm:spPr>
      <dgm:t>
        <a:bodyPr/>
        <a:lstStyle/>
        <a:p>
          <a:r>
            <a:rPr lang="en-AU"/>
            <a:t>Financial modelling​</a:t>
          </a:r>
          <a:endParaRPr lang="en-US"/>
        </a:p>
      </dgm:t>
    </dgm:pt>
    <dgm:pt modelId="{88684D95-56D0-4CBB-9FFA-FFE61506017A}" type="parTrans" cxnId="{5A7522B5-76DA-4198-8004-F55815450921}">
      <dgm:prSet/>
      <dgm:spPr/>
      <dgm:t>
        <a:bodyPr/>
        <a:lstStyle/>
        <a:p>
          <a:endParaRPr lang="en-US"/>
        </a:p>
      </dgm:t>
    </dgm:pt>
    <dgm:pt modelId="{E32407A9-B116-432B-8E72-9E0FF3F0E27B}" type="sibTrans" cxnId="{5A7522B5-76DA-4198-8004-F55815450921}">
      <dgm:prSet/>
      <dgm:spPr/>
      <dgm:t>
        <a:bodyPr/>
        <a:lstStyle/>
        <a:p>
          <a:endParaRPr lang="en-US"/>
        </a:p>
      </dgm:t>
    </dgm:pt>
    <dgm:pt modelId="{EBC6ADD1-DF35-4748-9C93-3F0FA072BDA9}">
      <dgm:prSet/>
      <dgm:spPr>
        <a:solidFill>
          <a:srgbClr val="07A2B2"/>
        </a:solidFill>
      </dgm:spPr>
      <dgm:t>
        <a:bodyPr/>
        <a:lstStyle/>
        <a:p>
          <a:r>
            <a:rPr lang="en-AU" dirty="0"/>
            <a:t>Tenancy management systems and processes​</a:t>
          </a:r>
          <a:endParaRPr lang="en-US" dirty="0"/>
        </a:p>
      </dgm:t>
    </dgm:pt>
    <dgm:pt modelId="{142009D7-D941-4EB9-AD6C-029535A2D930}" type="parTrans" cxnId="{BAB28136-CDF7-49AC-BC59-1639C934971A}">
      <dgm:prSet/>
      <dgm:spPr/>
      <dgm:t>
        <a:bodyPr/>
        <a:lstStyle/>
        <a:p>
          <a:endParaRPr lang="en-US"/>
        </a:p>
      </dgm:t>
    </dgm:pt>
    <dgm:pt modelId="{F24B0205-9262-4546-82D3-FF29F0D49363}" type="sibTrans" cxnId="{BAB28136-CDF7-49AC-BC59-1639C934971A}">
      <dgm:prSet/>
      <dgm:spPr/>
      <dgm:t>
        <a:bodyPr/>
        <a:lstStyle/>
        <a:p>
          <a:endParaRPr lang="en-US"/>
        </a:p>
      </dgm:t>
    </dgm:pt>
    <dgm:pt modelId="{4E93AA63-DC05-481D-8A12-186F93305B1C}">
      <dgm:prSet/>
      <dgm:spPr>
        <a:solidFill>
          <a:srgbClr val="07A2B2"/>
        </a:solidFill>
      </dgm:spPr>
      <dgm:t>
        <a:bodyPr/>
        <a:lstStyle/>
        <a:p>
          <a:r>
            <a:rPr lang="en-AU"/>
            <a:t>Sustainable housing outcomes​</a:t>
          </a:r>
          <a:endParaRPr lang="en-US"/>
        </a:p>
      </dgm:t>
    </dgm:pt>
    <dgm:pt modelId="{529C7ED4-9650-4DD4-8E11-B62DD44A3D32}" type="parTrans" cxnId="{5253447A-BD5B-4602-A8E4-2A1E1ECF0131}">
      <dgm:prSet/>
      <dgm:spPr/>
      <dgm:t>
        <a:bodyPr/>
        <a:lstStyle/>
        <a:p>
          <a:endParaRPr lang="en-US"/>
        </a:p>
      </dgm:t>
    </dgm:pt>
    <dgm:pt modelId="{BBDBF979-7218-4D1A-94CB-B9A5585BBEF1}" type="sibTrans" cxnId="{5253447A-BD5B-4602-A8E4-2A1E1ECF0131}">
      <dgm:prSet/>
      <dgm:spPr/>
      <dgm:t>
        <a:bodyPr/>
        <a:lstStyle/>
        <a:p>
          <a:endParaRPr lang="en-US"/>
        </a:p>
      </dgm:t>
    </dgm:pt>
    <dgm:pt modelId="{436F053F-BB05-4C3F-87D5-11F3750EA943}">
      <dgm:prSet/>
      <dgm:spPr>
        <a:solidFill>
          <a:srgbClr val="07A2B2"/>
        </a:solidFill>
      </dgm:spPr>
      <dgm:t>
        <a:bodyPr/>
        <a:lstStyle/>
        <a:p>
          <a:r>
            <a:rPr lang="en-AU"/>
            <a:t>Access to hardware, software​</a:t>
          </a:r>
          <a:endParaRPr lang="en-US"/>
        </a:p>
      </dgm:t>
    </dgm:pt>
    <dgm:pt modelId="{E258D2DA-AA0D-473E-91EF-FFCA350456AD}" type="parTrans" cxnId="{8BA0026A-7118-4192-805A-6980E83D0E88}">
      <dgm:prSet/>
      <dgm:spPr/>
      <dgm:t>
        <a:bodyPr/>
        <a:lstStyle/>
        <a:p>
          <a:endParaRPr lang="en-US"/>
        </a:p>
      </dgm:t>
    </dgm:pt>
    <dgm:pt modelId="{5C5DB55E-7470-4BBE-9EC9-04C84234DCD2}" type="sibTrans" cxnId="{8BA0026A-7118-4192-805A-6980E83D0E88}">
      <dgm:prSet/>
      <dgm:spPr/>
      <dgm:t>
        <a:bodyPr/>
        <a:lstStyle/>
        <a:p>
          <a:endParaRPr lang="en-US"/>
        </a:p>
      </dgm:t>
    </dgm:pt>
    <dgm:pt modelId="{2AF7DCFA-F113-4075-B321-BF46B496B2F7}">
      <dgm:prSet/>
      <dgm:spPr>
        <a:solidFill>
          <a:srgbClr val="07A2B2"/>
        </a:solidFill>
      </dgm:spPr>
      <dgm:t>
        <a:bodyPr/>
        <a:lstStyle/>
        <a:p>
          <a:r>
            <a:rPr lang="en-AU"/>
            <a:t>Consultancy to support registration and/or continued compliance​</a:t>
          </a:r>
          <a:endParaRPr lang="en-US"/>
        </a:p>
      </dgm:t>
    </dgm:pt>
    <dgm:pt modelId="{158C6EEE-803A-4235-825F-DEDD7460A742}" type="parTrans" cxnId="{BF4F4571-7AE3-432E-82FE-47A36E6F9419}">
      <dgm:prSet/>
      <dgm:spPr/>
      <dgm:t>
        <a:bodyPr/>
        <a:lstStyle/>
        <a:p>
          <a:endParaRPr lang="en-US"/>
        </a:p>
      </dgm:t>
    </dgm:pt>
    <dgm:pt modelId="{137A79C0-3958-4666-BA3E-DD85DF0ED181}" type="sibTrans" cxnId="{BF4F4571-7AE3-432E-82FE-47A36E6F9419}">
      <dgm:prSet/>
      <dgm:spPr/>
      <dgm:t>
        <a:bodyPr/>
        <a:lstStyle/>
        <a:p>
          <a:endParaRPr lang="en-US"/>
        </a:p>
      </dgm:t>
    </dgm:pt>
    <dgm:pt modelId="{1CD37024-9DD5-4504-8BB5-A279882A03F8}">
      <dgm:prSet/>
      <dgm:spPr>
        <a:solidFill>
          <a:srgbClr val="07A2B2"/>
        </a:solidFill>
      </dgm:spPr>
      <dgm:t>
        <a:bodyPr/>
        <a:lstStyle/>
        <a:p>
          <a:r>
            <a:rPr lang="en-AU" dirty="0"/>
            <a:t>Tenant engagement​</a:t>
          </a:r>
          <a:endParaRPr lang="en-US" dirty="0"/>
        </a:p>
      </dgm:t>
    </dgm:pt>
    <dgm:pt modelId="{8A381A06-AD20-42E0-BDC3-09B70C1C0E3D}" type="parTrans" cxnId="{2D7112A2-7F1E-4722-A12D-8BC5B44B7A59}">
      <dgm:prSet/>
      <dgm:spPr/>
      <dgm:t>
        <a:bodyPr/>
        <a:lstStyle/>
        <a:p>
          <a:endParaRPr lang="en-US"/>
        </a:p>
      </dgm:t>
    </dgm:pt>
    <dgm:pt modelId="{331E16E2-F2BC-4AB8-8260-4C06ECD80179}" type="sibTrans" cxnId="{2D7112A2-7F1E-4722-A12D-8BC5B44B7A59}">
      <dgm:prSet/>
      <dgm:spPr/>
      <dgm:t>
        <a:bodyPr/>
        <a:lstStyle/>
        <a:p>
          <a:endParaRPr lang="en-US"/>
        </a:p>
      </dgm:t>
    </dgm:pt>
    <dgm:pt modelId="{FEE17E85-6B63-4F32-B557-B2D741AD3B6A}">
      <dgm:prSet/>
      <dgm:spPr>
        <a:solidFill>
          <a:srgbClr val="07A2B2"/>
        </a:solidFill>
      </dgm:spPr>
      <dgm:t>
        <a:bodyPr/>
        <a:lstStyle/>
        <a:p>
          <a:r>
            <a:rPr lang="en-AU"/>
            <a:t>Hardware​</a:t>
          </a:r>
          <a:endParaRPr lang="en-US"/>
        </a:p>
      </dgm:t>
    </dgm:pt>
    <dgm:pt modelId="{9FBC4874-13B7-49D2-96B4-78B183231B05}" type="parTrans" cxnId="{358EFCBC-FB99-4F7C-9F4F-3E97FFC39E12}">
      <dgm:prSet/>
      <dgm:spPr/>
      <dgm:t>
        <a:bodyPr/>
        <a:lstStyle/>
        <a:p>
          <a:endParaRPr lang="en-US"/>
        </a:p>
      </dgm:t>
    </dgm:pt>
    <dgm:pt modelId="{B8CD7ED3-ECF9-450D-82DA-389AEA0E596D}" type="sibTrans" cxnId="{358EFCBC-FB99-4F7C-9F4F-3E97FFC39E12}">
      <dgm:prSet/>
      <dgm:spPr/>
      <dgm:t>
        <a:bodyPr/>
        <a:lstStyle/>
        <a:p>
          <a:endParaRPr lang="en-US"/>
        </a:p>
      </dgm:t>
    </dgm:pt>
    <dgm:pt modelId="{9D9962E0-4E2C-4741-8AC5-DCC0215C6801}">
      <dgm:prSet/>
      <dgm:spPr>
        <a:solidFill>
          <a:srgbClr val="07A2B2"/>
        </a:solidFill>
      </dgm:spPr>
      <dgm:t>
        <a:bodyPr/>
        <a:lstStyle/>
        <a:p>
          <a:r>
            <a:rPr lang="en-AU"/>
            <a:t>Software​</a:t>
          </a:r>
          <a:endParaRPr lang="en-US"/>
        </a:p>
      </dgm:t>
    </dgm:pt>
    <dgm:pt modelId="{2018A344-DDD7-41A6-805F-CF0C3375064B}" type="parTrans" cxnId="{F4501ADE-BAAB-4B6A-9D59-238D0F5C96EC}">
      <dgm:prSet/>
      <dgm:spPr/>
      <dgm:t>
        <a:bodyPr/>
        <a:lstStyle/>
        <a:p>
          <a:endParaRPr lang="en-US"/>
        </a:p>
      </dgm:t>
    </dgm:pt>
    <dgm:pt modelId="{F86F721B-85AB-4D25-B7AB-6D873D14DCF9}" type="sibTrans" cxnId="{F4501ADE-BAAB-4B6A-9D59-238D0F5C96EC}">
      <dgm:prSet/>
      <dgm:spPr/>
      <dgm:t>
        <a:bodyPr/>
        <a:lstStyle/>
        <a:p>
          <a:endParaRPr lang="en-US"/>
        </a:p>
      </dgm:t>
    </dgm:pt>
    <dgm:pt modelId="{D064AB1C-A127-4BC5-98BA-D69883BC9ADD}" type="pres">
      <dgm:prSet presAssocID="{8B5D801C-8B7B-4083-A878-EF3BFA7105C2}" presName="diagram" presStyleCnt="0">
        <dgm:presLayoutVars>
          <dgm:dir/>
          <dgm:resizeHandles val="exact"/>
        </dgm:presLayoutVars>
      </dgm:prSet>
      <dgm:spPr/>
    </dgm:pt>
    <dgm:pt modelId="{7175527C-464E-48CC-B830-869F90B710E8}" type="pres">
      <dgm:prSet presAssocID="{70C16325-7A1B-4D6F-8724-81AEBBB66489}" presName="node" presStyleLbl="node1" presStyleIdx="0" presStyleCnt="15">
        <dgm:presLayoutVars>
          <dgm:bulletEnabled val="1"/>
        </dgm:presLayoutVars>
      </dgm:prSet>
      <dgm:spPr/>
    </dgm:pt>
    <dgm:pt modelId="{2EBDFAF2-0CB2-4ACF-8442-75EDC0E3C115}" type="pres">
      <dgm:prSet presAssocID="{6B6B29C8-EA34-46CB-B434-A8253FAABAF6}" presName="sibTrans" presStyleCnt="0"/>
      <dgm:spPr/>
    </dgm:pt>
    <dgm:pt modelId="{481F9C46-C5A6-4FC6-8947-6E71EE0F4434}" type="pres">
      <dgm:prSet presAssocID="{EEACF473-F7E0-4939-BAB3-B7496EE05333}" presName="node" presStyleLbl="node1" presStyleIdx="1" presStyleCnt="15">
        <dgm:presLayoutVars>
          <dgm:bulletEnabled val="1"/>
        </dgm:presLayoutVars>
      </dgm:prSet>
      <dgm:spPr/>
    </dgm:pt>
    <dgm:pt modelId="{80BE2A3E-4418-480F-AC00-A9CCA8E4AA53}" type="pres">
      <dgm:prSet presAssocID="{07C5AD18-0ABD-48AE-A00B-8D461CA24B2D}" presName="sibTrans" presStyleCnt="0"/>
      <dgm:spPr/>
    </dgm:pt>
    <dgm:pt modelId="{E9205E3C-0B4C-4DDC-991D-D17BAB6DEA04}" type="pres">
      <dgm:prSet presAssocID="{2285A9C1-51BD-4C0C-A1DD-31F6DD143C3F}" presName="node" presStyleLbl="node1" presStyleIdx="2" presStyleCnt="15">
        <dgm:presLayoutVars>
          <dgm:bulletEnabled val="1"/>
        </dgm:presLayoutVars>
      </dgm:prSet>
      <dgm:spPr/>
    </dgm:pt>
    <dgm:pt modelId="{92858C51-DF1A-45CD-A490-0D091968D99A}" type="pres">
      <dgm:prSet presAssocID="{95AB960A-1FC4-4DED-B9F6-02F98524E80A}" presName="sibTrans" presStyleCnt="0"/>
      <dgm:spPr/>
    </dgm:pt>
    <dgm:pt modelId="{2947AD39-0912-426B-AB4B-E0434A16597E}" type="pres">
      <dgm:prSet presAssocID="{9F5A90BE-1D22-4C5E-999D-7B5E3E28A173}" presName="node" presStyleLbl="node1" presStyleIdx="3" presStyleCnt="15">
        <dgm:presLayoutVars>
          <dgm:bulletEnabled val="1"/>
        </dgm:presLayoutVars>
      </dgm:prSet>
      <dgm:spPr/>
    </dgm:pt>
    <dgm:pt modelId="{2C3B5468-7D0F-424E-86C4-DF9893B4BF75}" type="pres">
      <dgm:prSet presAssocID="{EA967D51-6CEC-477A-B38B-577FE4119F8A}" presName="sibTrans" presStyleCnt="0"/>
      <dgm:spPr/>
    </dgm:pt>
    <dgm:pt modelId="{D1B3EB78-F98C-4990-8A6C-832B0A0F2038}" type="pres">
      <dgm:prSet presAssocID="{8520465A-D885-47E8-B091-F88D57376C03}" presName="node" presStyleLbl="node1" presStyleIdx="4" presStyleCnt="15">
        <dgm:presLayoutVars>
          <dgm:bulletEnabled val="1"/>
        </dgm:presLayoutVars>
      </dgm:prSet>
      <dgm:spPr/>
    </dgm:pt>
    <dgm:pt modelId="{F274AF86-8978-4BCA-ACFA-123FCDABDC9D}" type="pres">
      <dgm:prSet presAssocID="{C38B3CE9-CD18-4EC1-932A-5C542BDEDF9F}" presName="sibTrans" presStyleCnt="0"/>
      <dgm:spPr/>
    </dgm:pt>
    <dgm:pt modelId="{C18768E4-AB8B-4281-953B-49C8AB5599A6}" type="pres">
      <dgm:prSet presAssocID="{3D8D1E4F-BA03-442A-99E1-1364F7D4C09C}" presName="node" presStyleLbl="node1" presStyleIdx="5" presStyleCnt="15">
        <dgm:presLayoutVars>
          <dgm:bulletEnabled val="1"/>
        </dgm:presLayoutVars>
      </dgm:prSet>
      <dgm:spPr/>
    </dgm:pt>
    <dgm:pt modelId="{D9417C45-434B-46AD-A240-758B3F2A63FE}" type="pres">
      <dgm:prSet presAssocID="{0631261B-35C1-406F-AD71-A987C1AE9427}" presName="sibTrans" presStyleCnt="0"/>
      <dgm:spPr/>
    </dgm:pt>
    <dgm:pt modelId="{B4A9C4E7-77D5-4314-A531-BA47D333B6F5}" type="pres">
      <dgm:prSet presAssocID="{5A9CBCA1-ED73-4C16-BCF7-A360794A4637}" presName="node" presStyleLbl="node1" presStyleIdx="6" presStyleCnt="15">
        <dgm:presLayoutVars>
          <dgm:bulletEnabled val="1"/>
        </dgm:presLayoutVars>
      </dgm:prSet>
      <dgm:spPr/>
    </dgm:pt>
    <dgm:pt modelId="{B1E610F6-6CD3-448B-982E-21BF19C27A84}" type="pres">
      <dgm:prSet presAssocID="{CDCA98C2-9B57-4F49-98E1-725AB65BCBD7}" presName="sibTrans" presStyleCnt="0"/>
      <dgm:spPr/>
    </dgm:pt>
    <dgm:pt modelId="{BEE1D23D-DC3C-4160-A426-07EC78D79A82}" type="pres">
      <dgm:prSet presAssocID="{13D4AFDB-0B11-45CB-893F-C1F258685AA4}" presName="node" presStyleLbl="node1" presStyleIdx="7" presStyleCnt="15">
        <dgm:presLayoutVars>
          <dgm:bulletEnabled val="1"/>
        </dgm:presLayoutVars>
      </dgm:prSet>
      <dgm:spPr/>
    </dgm:pt>
    <dgm:pt modelId="{83A801F0-038C-4A1B-B799-A63F88D71BE4}" type="pres">
      <dgm:prSet presAssocID="{E32407A9-B116-432B-8E72-9E0FF3F0E27B}" presName="sibTrans" presStyleCnt="0"/>
      <dgm:spPr/>
    </dgm:pt>
    <dgm:pt modelId="{171FD514-E66B-495A-91A6-F239CE9B1FB5}" type="pres">
      <dgm:prSet presAssocID="{EBC6ADD1-DF35-4748-9C93-3F0FA072BDA9}" presName="node" presStyleLbl="node1" presStyleIdx="8" presStyleCnt="15">
        <dgm:presLayoutVars>
          <dgm:bulletEnabled val="1"/>
        </dgm:presLayoutVars>
      </dgm:prSet>
      <dgm:spPr/>
    </dgm:pt>
    <dgm:pt modelId="{807A9A3F-9F31-4A7C-A77F-97716A6E9804}" type="pres">
      <dgm:prSet presAssocID="{F24B0205-9262-4546-82D3-FF29F0D49363}" presName="sibTrans" presStyleCnt="0"/>
      <dgm:spPr/>
    </dgm:pt>
    <dgm:pt modelId="{DC51EC31-BD73-498B-B97B-31724FA84824}" type="pres">
      <dgm:prSet presAssocID="{4E93AA63-DC05-481D-8A12-186F93305B1C}" presName="node" presStyleLbl="node1" presStyleIdx="9" presStyleCnt="15">
        <dgm:presLayoutVars>
          <dgm:bulletEnabled val="1"/>
        </dgm:presLayoutVars>
      </dgm:prSet>
      <dgm:spPr/>
    </dgm:pt>
    <dgm:pt modelId="{ECA7CFB3-53AF-44E2-83A6-B329F1741DBB}" type="pres">
      <dgm:prSet presAssocID="{BBDBF979-7218-4D1A-94CB-B9A5585BBEF1}" presName="sibTrans" presStyleCnt="0"/>
      <dgm:spPr/>
    </dgm:pt>
    <dgm:pt modelId="{F2466E68-5321-45B6-8FB6-DBCBB008E781}" type="pres">
      <dgm:prSet presAssocID="{436F053F-BB05-4C3F-87D5-11F3750EA943}" presName="node" presStyleLbl="node1" presStyleIdx="10" presStyleCnt="15">
        <dgm:presLayoutVars>
          <dgm:bulletEnabled val="1"/>
        </dgm:presLayoutVars>
      </dgm:prSet>
      <dgm:spPr/>
    </dgm:pt>
    <dgm:pt modelId="{108C00AD-2A28-404A-B38A-34A92B3F7DF3}" type="pres">
      <dgm:prSet presAssocID="{5C5DB55E-7470-4BBE-9EC9-04C84234DCD2}" presName="sibTrans" presStyleCnt="0"/>
      <dgm:spPr/>
    </dgm:pt>
    <dgm:pt modelId="{20EEF339-5763-4F38-A2F7-9754D7877B7B}" type="pres">
      <dgm:prSet presAssocID="{2AF7DCFA-F113-4075-B321-BF46B496B2F7}" presName="node" presStyleLbl="node1" presStyleIdx="11" presStyleCnt="15">
        <dgm:presLayoutVars>
          <dgm:bulletEnabled val="1"/>
        </dgm:presLayoutVars>
      </dgm:prSet>
      <dgm:spPr/>
    </dgm:pt>
    <dgm:pt modelId="{59ABDCAB-6B2A-49D1-BD0E-3BE8509EBB44}" type="pres">
      <dgm:prSet presAssocID="{137A79C0-3958-4666-BA3E-DD85DF0ED181}" presName="sibTrans" presStyleCnt="0"/>
      <dgm:spPr/>
    </dgm:pt>
    <dgm:pt modelId="{849762A0-5535-4575-8A89-54AEDAE10856}" type="pres">
      <dgm:prSet presAssocID="{1CD37024-9DD5-4504-8BB5-A279882A03F8}" presName="node" presStyleLbl="node1" presStyleIdx="12" presStyleCnt="15">
        <dgm:presLayoutVars>
          <dgm:bulletEnabled val="1"/>
        </dgm:presLayoutVars>
      </dgm:prSet>
      <dgm:spPr/>
    </dgm:pt>
    <dgm:pt modelId="{E6DCE882-1E57-4910-9D5E-B4EDF1520666}" type="pres">
      <dgm:prSet presAssocID="{331E16E2-F2BC-4AB8-8260-4C06ECD80179}" presName="sibTrans" presStyleCnt="0"/>
      <dgm:spPr/>
    </dgm:pt>
    <dgm:pt modelId="{9E68D678-A78B-4E6F-BE58-D99879A2E0D4}" type="pres">
      <dgm:prSet presAssocID="{FEE17E85-6B63-4F32-B557-B2D741AD3B6A}" presName="node" presStyleLbl="node1" presStyleIdx="13" presStyleCnt="15">
        <dgm:presLayoutVars>
          <dgm:bulletEnabled val="1"/>
        </dgm:presLayoutVars>
      </dgm:prSet>
      <dgm:spPr/>
    </dgm:pt>
    <dgm:pt modelId="{C43CBF55-3D77-4517-8B30-8E5F65A24960}" type="pres">
      <dgm:prSet presAssocID="{B8CD7ED3-ECF9-450D-82DA-389AEA0E596D}" presName="sibTrans" presStyleCnt="0"/>
      <dgm:spPr/>
    </dgm:pt>
    <dgm:pt modelId="{93A08E34-E9F5-4D3C-A50C-2C654B07F829}" type="pres">
      <dgm:prSet presAssocID="{9D9962E0-4E2C-4741-8AC5-DCC0215C6801}" presName="node" presStyleLbl="node1" presStyleIdx="14" presStyleCnt="15">
        <dgm:presLayoutVars>
          <dgm:bulletEnabled val="1"/>
        </dgm:presLayoutVars>
      </dgm:prSet>
      <dgm:spPr/>
    </dgm:pt>
  </dgm:ptLst>
  <dgm:cxnLst>
    <dgm:cxn modelId="{505BFF0A-AF2E-4E13-9ED5-23893AB01AE7}" type="presOf" srcId="{1CD37024-9DD5-4504-8BB5-A279882A03F8}" destId="{849762A0-5535-4575-8A89-54AEDAE10856}" srcOrd="0" destOrd="0" presId="urn:microsoft.com/office/officeart/2005/8/layout/default"/>
    <dgm:cxn modelId="{B0019810-DF86-4C53-9AA0-DA7FA5B6885C}" type="presOf" srcId="{436F053F-BB05-4C3F-87D5-11F3750EA943}" destId="{F2466E68-5321-45B6-8FB6-DBCBB008E781}" srcOrd="0" destOrd="0" presId="urn:microsoft.com/office/officeart/2005/8/layout/default"/>
    <dgm:cxn modelId="{BEB37412-75F6-4E28-A011-F4A44214F629}" srcId="{8B5D801C-8B7B-4083-A878-EF3BFA7105C2}" destId="{2285A9C1-51BD-4C0C-A1DD-31F6DD143C3F}" srcOrd="2" destOrd="0" parTransId="{59DFF401-0905-48C5-B583-3DF4F6CF0E22}" sibTransId="{95AB960A-1FC4-4DED-B9F6-02F98524E80A}"/>
    <dgm:cxn modelId="{C52C0F1E-8B76-4815-B319-510D1B50F90B}" type="presOf" srcId="{4E93AA63-DC05-481D-8A12-186F93305B1C}" destId="{DC51EC31-BD73-498B-B97B-31724FA84824}" srcOrd="0" destOrd="0" presId="urn:microsoft.com/office/officeart/2005/8/layout/default"/>
    <dgm:cxn modelId="{1A509A25-3DB6-4FCF-B875-9355729455B9}" type="presOf" srcId="{9F5A90BE-1D22-4C5E-999D-7B5E3E28A173}" destId="{2947AD39-0912-426B-AB4B-E0434A16597E}" srcOrd="0" destOrd="0" presId="urn:microsoft.com/office/officeart/2005/8/layout/default"/>
    <dgm:cxn modelId="{6CBB402C-CDFD-404F-85F5-5CA65D6ED1A3}" srcId="{8B5D801C-8B7B-4083-A878-EF3BFA7105C2}" destId="{70C16325-7A1B-4D6F-8724-81AEBBB66489}" srcOrd="0" destOrd="0" parTransId="{45F534C9-140D-4A26-92F7-380402886F86}" sibTransId="{6B6B29C8-EA34-46CB-B434-A8253FAABAF6}"/>
    <dgm:cxn modelId="{BAB28136-CDF7-49AC-BC59-1639C934971A}" srcId="{8B5D801C-8B7B-4083-A878-EF3BFA7105C2}" destId="{EBC6ADD1-DF35-4748-9C93-3F0FA072BDA9}" srcOrd="8" destOrd="0" parTransId="{142009D7-D941-4EB9-AD6C-029535A2D930}" sibTransId="{F24B0205-9262-4546-82D3-FF29F0D49363}"/>
    <dgm:cxn modelId="{32279943-DEC4-4375-B834-D972F3FBF541}" type="presOf" srcId="{2285A9C1-51BD-4C0C-A1DD-31F6DD143C3F}" destId="{E9205E3C-0B4C-4DDC-991D-D17BAB6DEA04}" srcOrd="0" destOrd="0" presId="urn:microsoft.com/office/officeart/2005/8/layout/default"/>
    <dgm:cxn modelId="{1BB31D68-D121-4E29-B9D4-57490204869E}" type="presOf" srcId="{9D9962E0-4E2C-4741-8AC5-DCC0215C6801}" destId="{93A08E34-E9F5-4D3C-A50C-2C654B07F829}" srcOrd="0" destOrd="0" presId="urn:microsoft.com/office/officeart/2005/8/layout/default"/>
    <dgm:cxn modelId="{8BA0026A-7118-4192-805A-6980E83D0E88}" srcId="{8B5D801C-8B7B-4083-A878-EF3BFA7105C2}" destId="{436F053F-BB05-4C3F-87D5-11F3750EA943}" srcOrd="10" destOrd="0" parTransId="{E258D2DA-AA0D-473E-91EF-FFCA350456AD}" sibTransId="{5C5DB55E-7470-4BBE-9EC9-04C84234DCD2}"/>
    <dgm:cxn modelId="{BF4F4571-7AE3-432E-82FE-47A36E6F9419}" srcId="{8B5D801C-8B7B-4083-A878-EF3BFA7105C2}" destId="{2AF7DCFA-F113-4075-B321-BF46B496B2F7}" srcOrd="11" destOrd="0" parTransId="{158C6EEE-803A-4235-825F-DEDD7460A742}" sibTransId="{137A79C0-3958-4666-BA3E-DD85DF0ED181}"/>
    <dgm:cxn modelId="{57D1B278-B72B-4379-8C38-3071089CF531}" srcId="{8B5D801C-8B7B-4083-A878-EF3BFA7105C2}" destId="{EEACF473-F7E0-4939-BAB3-B7496EE05333}" srcOrd="1" destOrd="0" parTransId="{7105A921-1286-4229-83B5-56D167411F07}" sibTransId="{07C5AD18-0ABD-48AE-A00B-8D461CA24B2D}"/>
    <dgm:cxn modelId="{5253447A-BD5B-4602-A8E4-2A1E1ECF0131}" srcId="{8B5D801C-8B7B-4083-A878-EF3BFA7105C2}" destId="{4E93AA63-DC05-481D-8A12-186F93305B1C}" srcOrd="9" destOrd="0" parTransId="{529C7ED4-9650-4DD4-8E11-B62DD44A3D32}" sibTransId="{BBDBF979-7218-4D1A-94CB-B9A5585BBEF1}"/>
    <dgm:cxn modelId="{45B0537B-9863-408B-BF72-ADE16C02FCF0}" type="presOf" srcId="{13D4AFDB-0B11-45CB-893F-C1F258685AA4}" destId="{BEE1D23D-DC3C-4160-A426-07EC78D79A82}" srcOrd="0" destOrd="0" presId="urn:microsoft.com/office/officeart/2005/8/layout/default"/>
    <dgm:cxn modelId="{EBAC1985-06D6-4D63-9BD2-1F2D6697EDF8}" srcId="{8B5D801C-8B7B-4083-A878-EF3BFA7105C2}" destId="{9F5A90BE-1D22-4C5E-999D-7B5E3E28A173}" srcOrd="3" destOrd="0" parTransId="{D31F2FA5-12E5-4A06-9E9E-7F60AC7468E5}" sibTransId="{EA967D51-6CEC-477A-B38B-577FE4119F8A}"/>
    <dgm:cxn modelId="{8B4CE888-98C0-4AD0-9A39-87A7CD54F0C1}" type="presOf" srcId="{5A9CBCA1-ED73-4C16-BCF7-A360794A4637}" destId="{B4A9C4E7-77D5-4314-A531-BA47D333B6F5}" srcOrd="0" destOrd="0" presId="urn:microsoft.com/office/officeart/2005/8/layout/default"/>
    <dgm:cxn modelId="{31FECC92-3266-4F1B-B214-E41ABFB730EE}" srcId="{8B5D801C-8B7B-4083-A878-EF3BFA7105C2}" destId="{3D8D1E4F-BA03-442A-99E1-1364F7D4C09C}" srcOrd="5" destOrd="0" parTransId="{5BAA12CA-A019-4A4B-84C2-853F43733C1F}" sibTransId="{0631261B-35C1-406F-AD71-A987C1AE9427}"/>
    <dgm:cxn modelId="{3231E797-3B6E-441D-8F84-7B8DE1CF3254}" srcId="{8B5D801C-8B7B-4083-A878-EF3BFA7105C2}" destId="{5A9CBCA1-ED73-4C16-BCF7-A360794A4637}" srcOrd="6" destOrd="0" parTransId="{E4C4BDC6-A075-400F-B72E-3F43B4297669}" sibTransId="{CDCA98C2-9B57-4F49-98E1-725AB65BCBD7}"/>
    <dgm:cxn modelId="{4668D49D-9230-44DF-B127-C67C0DE89E3A}" type="presOf" srcId="{70C16325-7A1B-4D6F-8724-81AEBBB66489}" destId="{7175527C-464E-48CC-B830-869F90B710E8}" srcOrd="0" destOrd="0" presId="urn:microsoft.com/office/officeart/2005/8/layout/default"/>
    <dgm:cxn modelId="{AF5FDF9F-4797-4472-A7D0-D51B5B13AF20}" type="presOf" srcId="{EBC6ADD1-DF35-4748-9C93-3F0FA072BDA9}" destId="{171FD514-E66B-495A-91A6-F239CE9B1FB5}" srcOrd="0" destOrd="0" presId="urn:microsoft.com/office/officeart/2005/8/layout/default"/>
    <dgm:cxn modelId="{3667ABA1-6D47-4963-ACB8-712C88EF6574}" srcId="{8B5D801C-8B7B-4083-A878-EF3BFA7105C2}" destId="{8520465A-D885-47E8-B091-F88D57376C03}" srcOrd="4" destOrd="0" parTransId="{4FFA67B5-2588-421A-903B-30F6340294A2}" sibTransId="{C38B3CE9-CD18-4EC1-932A-5C542BDEDF9F}"/>
    <dgm:cxn modelId="{2D7112A2-7F1E-4722-A12D-8BC5B44B7A59}" srcId="{8B5D801C-8B7B-4083-A878-EF3BFA7105C2}" destId="{1CD37024-9DD5-4504-8BB5-A279882A03F8}" srcOrd="12" destOrd="0" parTransId="{8A381A06-AD20-42E0-BDC3-09B70C1C0E3D}" sibTransId="{331E16E2-F2BC-4AB8-8260-4C06ECD80179}"/>
    <dgm:cxn modelId="{A40F3FA3-8C06-42D1-8C19-61556686D10F}" type="presOf" srcId="{8B5D801C-8B7B-4083-A878-EF3BFA7105C2}" destId="{D064AB1C-A127-4BC5-98BA-D69883BC9ADD}" srcOrd="0" destOrd="0" presId="urn:microsoft.com/office/officeart/2005/8/layout/default"/>
    <dgm:cxn modelId="{1A5EC9A6-1F51-4F4F-A37E-9E5250C402A2}" type="presOf" srcId="{8520465A-D885-47E8-B091-F88D57376C03}" destId="{D1B3EB78-F98C-4990-8A6C-832B0A0F2038}" srcOrd="0" destOrd="0" presId="urn:microsoft.com/office/officeart/2005/8/layout/default"/>
    <dgm:cxn modelId="{5A7522B5-76DA-4198-8004-F55815450921}" srcId="{8B5D801C-8B7B-4083-A878-EF3BFA7105C2}" destId="{13D4AFDB-0B11-45CB-893F-C1F258685AA4}" srcOrd="7" destOrd="0" parTransId="{88684D95-56D0-4CBB-9FFA-FFE61506017A}" sibTransId="{E32407A9-B116-432B-8E72-9E0FF3F0E27B}"/>
    <dgm:cxn modelId="{A5BC0CB6-C984-43B3-8A54-9A27DB3748A2}" type="presOf" srcId="{2AF7DCFA-F113-4075-B321-BF46B496B2F7}" destId="{20EEF339-5763-4F38-A2F7-9754D7877B7B}" srcOrd="0" destOrd="0" presId="urn:microsoft.com/office/officeart/2005/8/layout/default"/>
    <dgm:cxn modelId="{358EFCBC-FB99-4F7C-9F4F-3E97FFC39E12}" srcId="{8B5D801C-8B7B-4083-A878-EF3BFA7105C2}" destId="{FEE17E85-6B63-4F32-B557-B2D741AD3B6A}" srcOrd="13" destOrd="0" parTransId="{9FBC4874-13B7-49D2-96B4-78B183231B05}" sibTransId="{B8CD7ED3-ECF9-450D-82DA-389AEA0E596D}"/>
    <dgm:cxn modelId="{F4501ADE-BAAB-4B6A-9D59-238D0F5C96EC}" srcId="{8B5D801C-8B7B-4083-A878-EF3BFA7105C2}" destId="{9D9962E0-4E2C-4741-8AC5-DCC0215C6801}" srcOrd="14" destOrd="0" parTransId="{2018A344-DDD7-41A6-805F-CF0C3375064B}" sibTransId="{F86F721B-85AB-4D25-B7AB-6D873D14DCF9}"/>
    <dgm:cxn modelId="{3C5695DF-3C12-4640-A8A2-BA4D8C5C6841}" type="presOf" srcId="{EEACF473-F7E0-4939-BAB3-B7496EE05333}" destId="{481F9C46-C5A6-4FC6-8947-6E71EE0F4434}" srcOrd="0" destOrd="0" presId="urn:microsoft.com/office/officeart/2005/8/layout/default"/>
    <dgm:cxn modelId="{503AADE4-C551-4CBB-B01E-44D1EECF0104}" type="presOf" srcId="{3D8D1E4F-BA03-442A-99E1-1364F7D4C09C}" destId="{C18768E4-AB8B-4281-953B-49C8AB5599A6}" srcOrd="0" destOrd="0" presId="urn:microsoft.com/office/officeart/2005/8/layout/default"/>
    <dgm:cxn modelId="{DF2C88F0-0673-4467-9545-71739919463E}" type="presOf" srcId="{FEE17E85-6B63-4F32-B557-B2D741AD3B6A}" destId="{9E68D678-A78B-4E6F-BE58-D99879A2E0D4}" srcOrd="0" destOrd="0" presId="urn:microsoft.com/office/officeart/2005/8/layout/default"/>
    <dgm:cxn modelId="{A44C6821-9FC9-439D-BA44-C84B4E6F2C0D}" type="presParOf" srcId="{D064AB1C-A127-4BC5-98BA-D69883BC9ADD}" destId="{7175527C-464E-48CC-B830-869F90B710E8}" srcOrd="0" destOrd="0" presId="urn:microsoft.com/office/officeart/2005/8/layout/default"/>
    <dgm:cxn modelId="{955BDD85-57D8-4AC8-8E66-79A63228869E}" type="presParOf" srcId="{D064AB1C-A127-4BC5-98BA-D69883BC9ADD}" destId="{2EBDFAF2-0CB2-4ACF-8442-75EDC0E3C115}" srcOrd="1" destOrd="0" presId="urn:microsoft.com/office/officeart/2005/8/layout/default"/>
    <dgm:cxn modelId="{6DF3FD21-EE24-43EF-A0B1-958C7DE754D1}" type="presParOf" srcId="{D064AB1C-A127-4BC5-98BA-D69883BC9ADD}" destId="{481F9C46-C5A6-4FC6-8947-6E71EE0F4434}" srcOrd="2" destOrd="0" presId="urn:microsoft.com/office/officeart/2005/8/layout/default"/>
    <dgm:cxn modelId="{4AF2D4B4-2601-4F49-8D08-96DA1283FF35}" type="presParOf" srcId="{D064AB1C-A127-4BC5-98BA-D69883BC9ADD}" destId="{80BE2A3E-4418-480F-AC00-A9CCA8E4AA53}" srcOrd="3" destOrd="0" presId="urn:microsoft.com/office/officeart/2005/8/layout/default"/>
    <dgm:cxn modelId="{0E437AD7-3238-43BC-B99E-2EFB37893D71}" type="presParOf" srcId="{D064AB1C-A127-4BC5-98BA-D69883BC9ADD}" destId="{E9205E3C-0B4C-4DDC-991D-D17BAB6DEA04}" srcOrd="4" destOrd="0" presId="urn:microsoft.com/office/officeart/2005/8/layout/default"/>
    <dgm:cxn modelId="{9F72001A-F79C-4ACB-B7A1-B54EF6637447}" type="presParOf" srcId="{D064AB1C-A127-4BC5-98BA-D69883BC9ADD}" destId="{92858C51-DF1A-45CD-A490-0D091968D99A}" srcOrd="5" destOrd="0" presId="urn:microsoft.com/office/officeart/2005/8/layout/default"/>
    <dgm:cxn modelId="{C765756A-3FF9-48CF-9358-293665240387}" type="presParOf" srcId="{D064AB1C-A127-4BC5-98BA-D69883BC9ADD}" destId="{2947AD39-0912-426B-AB4B-E0434A16597E}" srcOrd="6" destOrd="0" presId="urn:microsoft.com/office/officeart/2005/8/layout/default"/>
    <dgm:cxn modelId="{48928BA6-1A38-4A00-BC64-8B7B00449C4F}" type="presParOf" srcId="{D064AB1C-A127-4BC5-98BA-D69883BC9ADD}" destId="{2C3B5468-7D0F-424E-86C4-DF9893B4BF75}" srcOrd="7" destOrd="0" presId="urn:microsoft.com/office/officeart/2005/8/layout/default"/>
    <dgm:cxn modelId="{39EFB50E-42C7-4BE8-A592-66DA8BCD7F16}" type="presParOf" srcId="{D064AB1C-A127-4BC5-98BA-D69883BC9ADD}" destId="{D1B3EB78-F98C-4990-8A6C-832B0A0F2038}" srcOrd="8" destOrd="0" presId="urn:microsoft.com/office/officeart/2005/8/layout/default"/>
    <dgm:cxn modelId="{38588230-142F-4CB7-B3E2-0E078C65081A}" type="presParOf" srcId="{D064AB1C-A127-4BC5-98BA-D69883BC9ADD}" destId="{F274AF86-8978-4BCA-ACFA-123FCDABDC9D}" srcOrd="9" destOrd="0" presId="urn:microsoft.com/office/officeart/2005/8/layout/default"/>
    <dgm:cxn modelId="{66FC114F-AF04-48A0-94A7-FCD01EB0A50E}" type="presParOf" srcId="{D064AB1C-A127-4BC5-98BA-D69883BC9ADD}" destId="{C18768E4-AB8B-4281-953B-49C8AB5599A6}" srcOrd="10" destOrd="0" presId="urn:microsoft.com/office/officeart/2005/8/layout/default"/>
    <dgm:cxn modelId="{395BBA04-7A77-4DDF-91CF-352D539131E8}" type="presParOf" srcId="{D064AB1C-A127-4BC5-98BA-D69883BC9ADD}" destId="{D9417C45-434B-46AD-A240-758B3F2A63FE}" srcOrd="11" destOrd="0" presId="urn:microsoft.com/office/officeart/2005/8/layout/default"/>
    <dgm:cxn modelId="{B4973767-C375-4A54-AFCF-595B67D26A63}" type="presParOf" srcId="{D064AB1C-A127-4BC5-98BA-D69883BC9ADD}" destId="{B4A9C4E7-77D5-4314-A531-BA47D333B6F5}" srcOrd="12" destOrd="0" presId="urn:microsoft.com/office/officeart/2005/8/layout/default"/>
    <dgm:cxn modelId="{23305DAA-01FF-4CB7-8428-FB61A46E3E91}" type="presParOf" srcId="{D064AB1C-A127-4BC5-98BA-D69883BC9ADD}" destId="{B1E610F6-6CD3-448B-982E-21BF19C27A84}" srcOrd="13" destOrd="0" presId="urn:microsoft.com/office/officeart/2005/8/layout/default"/>
    <dgm:cxn modelId="{FAA774E5-7196-47E0-AE08-04700903A196}" type="presParOf" srcId="{D064AB1C-A127-4BC5-98BA-D69883BC9ADD}" destId="{BEE1D23D-DC3C-4160-A426-07EC78D79A82}" srcOrd="14" destOrd="0" presId="urn:microsoft.com/office/officeart/2005/8/layout/default"/>
    <dgm:cxn modelId="{D91C24F6-067C-4BC2-ACC4-D5284A634F29}" type="presParOf" srcId="{D064AB1C-A127-4BC5-98BA-D69883BC9ADD}" destId="{83A801F0-038C-4A1B-B799-A63F88D71BE4}" srcOrd="15" destOrd="0" presId="urn:microsoft.com/office/officeart/2005/8/layout/default"/>
    <dgm:cxn modelId="{4264A073-3D44-4EA0-8F4A-60EDAF95AFD9}" type="presParOf" srcId="{D064AB1C-A127-4BC5-98BA-D69883BC9ADD}" destId="{171FD514-E66B-495A-91A6-F239CE9B1FB5}" srcOrd="16" destOrd="0" presId="urn:microsoft.com/office/officeart/2005/8/layout/default"/>
    <dgm:cxn modelId="{D9B6EB21-404D-4BE0-9BCE-CDF3B3576A3C}" type="presParOf" srcId="{D064AB1C-A127-4BC5-98BA-D69883BC9ADD}" destId="{807A9A3F-9F31-4A7C-A77F-97716A6E9804}" srcOrd="17" destOrd="0" presId="urn:microsoft.com/office/officeart/2005/8/layout/default"/>
    <dgm:cxn modelId="{7E4A1B32-AE2E-417B-BD5D-CF810A36EEDA}" type="presParOf" srcId="{D064AB1C-A127-4BC5-98BA-D69883BC9ADD}" destId="{DC51EC31-BD73-498B-B97B-31724FA84824}" srcOrd="18" destOrd="0" presId="urn:microsoft.com/office/officeart/2005/8/layout/default"/>
    <dgm:cxn modelId="{07E182C5-C13B-4E7F-9B74-45D1B04F89AD}" type="presParOf" srcId="{D064AB1C-A127-4BC5-98BA-D69883BC9ADD}" destId="{ECA7CFB3-53AF-44E2-83A6-B329F1741DBB}" srcOrd="19" destOrd="0" presId="urn:microsoft.com/office/officeart/2005/8/layout/default"/>
    <dgm:cxn modelId="{E12A5686-D135-41CF-B8D1-C0310DD1EB63}" type="presParOf" srcId="{D064AB1C-A127-4BC5-98BA-D69883BC9ADD}" destId="{F2466E68-5321-45B6-8FB6-DBCBB008E781}" srcOrd="20" destOrd="0" presId="urn:microsoft.com/office/officeart/2005/8/layout/default"/>
    <dgm:cxn modelId="{37F0D693-9554-461B-AD39-421EACB3B244}" type="presParOf" srcId="{D064AB1C-A127-4BC5-98BA-D69883BC9ADD}" destId="{108C00AD-2A28-404A-B38A-34A92B3F7DF3}" srcOrd="21" destOrd="0" presId="urn:microsoft.com/office/officeart/2005/8/layout/default"/>
    <dgm:cxn modelId="{1DE99CDD-6AEC-48CC-82F4-265668D991B4}" type="presParOf" srcId="{D064AB1C-A127-4BC5-98BA-D69883BC9ADD}" destId="{20EEF339-5763-4F38-A2F7-9754D7877B7B}" srcOrd="22" destOrd="0" presId="urn:microsoft.com/office/officeart/2005/8/layout/default"/>
    <dgm:cxn modelId="{A6A1AE86-3A95-4813-B1CA-93E5CB27BD29}" type="presParOf" srcId="{D064AB1C-A127-4BC5-98BA-D69883BC9ADD}" destId="{59ABDCAB-6B2A-49D1-BD0E-3BE8509EBB44}" srcOrd="23" destOrd="0" presId="urn:microsoft.com/office/officeart/2005/8/layout/default"/>
    <dgm:cxn modelId="{93A6B7AF-D224-4FC6-BEE2-654850D61DD2}" type="presParOf" srcId="{D064AB1C-A127-4BC5-98BA-D69883BC9ADD}" destId="{849762A0-5535-4575-8A89-54AEDAE10856}" srcOrd="24" destOrd="0" presId="urn:microsoft.com/office/officeart/2005/8/layout/default"/>
    <dgm:cxn modelId="{7D9E0D00-627B-4DC2-B408-392E80D0E32F}" type="presParOf" srcId="{D064AB1C-A127-4BC5-98BA-D69883BC9ADD}" destId="{E6DCE882-1E57-4910-9D5E-B4EDF1520666}" srcOrd="25" destOrd="0" presId="urn:microsoft.com/office/officeart/2005/8/layout/default"/>
    <dgm:cxn modelId="{A08DFF70-27F6-4889-8D5A-385768C7B749}" type="presParOf" srcId="{D064AB1C-A127-4BC5-98BA-D69883BC9ADD}" destId="{9E68D678-A78B-4E6F-BE58-D99879A2E0D4}" srcOrd="26" destOrd="0" presId="urn:microsoft.com/office/officeart/2005/8/layout/default"/>
    <dgm:cxn modelId="{09538FDE-7A8E-49CD-A317-E3B680FE2F03}" type="presParOf" srcId="{D064AB1C-A127-4BC5-98BA-D69883BC9ADD}" destId="{C43CBF55-3D77-4517-8B30-8E5F65A24960}" srcOrd="27" destOrd="0" presId="urn:microsoft.com/office/officeart/2005/8/layout/default"/>
    <dgm:cxn modelId="{E9FE5785-FCED-46C3-A249-C8A9E8D47821}" type="presParOf" srcId="{D064AB1C-A127-4BC5-98BA-D69883BC9ADD}" destId="{93A08E34-E9F5-4D3C-A50C-2C654B07F829}" srcOrd="28" destOrd="0" presId="urn:microsoft.com/office/officeart/2005/8/layout/defaul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256C3E-7870-4F22-A472-E613173B338C}"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4EA01116-897D-4D8F-BDFF-6DDF88083FC9}">
      <dgm:prSet custT="1"/>
      <dgm:spPr/>
      <dgm:t>
        <a:bodyPr/>
        <a:lstStyle/>
        <a:p>
          <a:pPr>
            <a:lnSpc>
              <a:spcPct val="100000"/>
            </a:lnSpc>
            <a:defRPr cap="all"/>
          </a:pPr>
          <a:r>
            <a:rPr lang="en-US" sz="1400" b="0" i="0" dirty="0">
              <a:solidFill>
                <a:srgbClr val="176B93"/>
              </a:solidFill>
              <a:latin typeface="+mn-lt"/>
            </a:rPr>
            <a:t>AHO will notify all ELIGIBLE ACHP's via email </a:t>
          </a:r>
          <a:r>
            <a:rPr lang="en-US" sz="1400" b="0" i="0" dirty="0">
              <a:latin typeface="+mn-lt"/>
            </a:rPr>
            <a:t>​</a:t>
          </a:r>
          <a:endParaRPr lang="en-US" sz="1400" dirty="0">
            <a:latin typeface="+mn-lt"/>
          </a:endParaRPr>
        </a:p>
      </dgm:t>
    </dgm:pt>
    <dgm:pt modelId="{265F14EC-9798-4010-9D43-CFF6A62C4420}" type="parTrans" cxnId="{8375D260-62FA-4E06-8D4A-C7B708788FA8}">
      <dgm:prSet/>
      <dgm:spPr/>
      <dgm:t>
        <a:bodyPr/>
        <a:lstStyle/>
        <a:p>
          <a:endParaRPr lang="en-US"/>
        </a:p>
      </dgm:t>
    </dgm:pt>
    <dgm:pt modelId="{652241FD-4BFF-4AB4-91D4-C7BA1BCBB2A5}" type="sibTrans" cxnId="{8375D260-62FA-4E06-8D4A-C7B708788FA8}">
      <dgm:prSet/>
      <dgm:spPr/>
      <dgm:t>
        <a:bodyPr/>
        <a:lstStyle/>
        <a:p>
          <a:endParaRPr lang="en-US"/>
        </a:p>
      </dgm:t>
    </dgm:pt>
    <dgm:pt modelId="{ECC35AED-D894-4B0F-BCBF-8931A142E630}">
      <dgm:prSet custT="1"/>
      <dgm:spPr/>
      <dgm:t>
        <a:bodyPr/>
        <a:lstStyle/>
        <a:p>
          <a:pPr>
            <a:lnSpc>
              <a:spcPct val="100000"/>
            </a:lnSpc>
            <a:defRPr cap="all"/>
          </a:pPr>
          <a:r>
            <a:rPr lang="en-US" sz="1400" b="0" i="0" kern="1200" cap="all" dirty="0">
              <a:solidFill>
                <a:srgbClr val="176B93"/>
              </a:solidFill>
              <a:latin typeface="Calibri" panose="020F0502020204030204"/>
              <a:ea typeface="+mn-ea"/>
              <a:cs typeface="+mn-cs"/>
            </a:rPr>
            <a:t>ACHP’s can apply via smarty grants. </a:t>
          </a:r>
          <a:r>
            <a:rPr lang="en-US" sz="1400" kern="1200" dirty="0">
              <a:solidFill>
                <a:srgbClr val="176B93"/>
              </a:solidFill>
            </a:rPr>
            <a:t>The Grant Administration System will explain the application process and potential funding opportunities.</a:t>
          </a:r>
          <a:endParaRPr lang="en-US" sz="1400" b="0" i="0" kern="1200" cap="all" dirty="0">
            <a:solidFill>
              <a:srgbClr val="176B93"/>
            </a:solidFill>
            <a:latin typeface="Calibri" panose="020F0502020204030204"/>
            <a:ea typeface="+mn-ea"/>
            <a:cs typeface="+mn-cs"/>
          </a:endParaRPr>
        </a:p>
      </dgm:t>
    </dgm:pt>
    <dgm:pt modelId="{D178C89C-98EF-45DB-A067-734FE1FEFA7A}" type="parTrans" cxnId="{8FBEDC2E-9300-42D4-87F4-2422EA8A5A10}">
      <dgm:prSet/>
      <dgm:spPr/>
      <dgm:t>
        <a:bodyPr/>
        <a:lstStyle/>
        <a:p>
          <a:endParaRPr lang="en-US"/>
        </a:p>
      </dgm:t>
    </dgm:pt>
    <dgm:pt modelId="{A10DF17D-A379-43DC-8458-D104EC57224D}" type="sibTrans" cxnId="{8FBEDC2E-9300-42D4-87F4-2422EA8A5A10}">
      <dgm:prSet/>
      <dgm:spPr/>
      <dgm:t>
        <a:bodyPr/>
        <a:lstStyle/>
        <a:p>
          <a:endParaRPr lang="en-US"/>
        </a:p>
      </dgm:t>
    </dgm:pt>
    <dgm:pt modelId="{C82DCBA1-8234-43A2-B8AF-634E1516D7BD}">
      <dgm:prSet custT="1"/>
      <dgm:spPr/>
      <dgm:t>
        <a:bodyPr/>
        <a:lstStyle/>
        <a:p>
          <a:pPr marL="0" lvl="0" indent="0" algn="ctr" defTabSz="622300">
            <a:lnSpc>
              <a:spcPct val="100000"/>
            </a:lnSpc>
            <a:spcBef>
              <a:spcPct val="0"/>
            </a:spcBef>
            <a:spcAft>
              <a:spcPct val="35000"/>
            </a:spcAft>
            <a:buNone/>
            <a:defRPr cap="all"/>
          </a:pPr>
          <a:r>
            <a:rPr lang="en-US" sz="1400" kern="1200" dirty="0">
              <a:solidFill>
                <a:srgbClr val="176B93"/>
              </a:solidFill>
            </a:rPr>
            <a:t>Key information about the grant opportunity will be published on the NSW Government Grants and Funding Finder via nsw.gov.au/grants-and-funding.</a:t>
          </a:r>
          <a:endParaRPr lang="en-US" sz="1400" b="0" i="0" kern="1200" cap="all" dirty="0">
            <a:solidFill>
              <a:srgbClr val="176B93"/>
            </a:solidFill>
            <a:latin typeface="Calibri" panose="020F0502020204030204"/>
            <a:ea typeface="+mn-ea"/>
            <a:cs typeface="+mn-cs"/>
          </a:endParaRPr>
        </a:p>
      </dgm:t>
    </dgm:pt>
    <dgm:pt modelId="{C6478920-F75A-4D52-9988-2285D752A663}" type="parTrans" cxnId="{508A9854-87E3-4902-B32A-F37C50D0ED4F}">
      <dgm:prSet/>
      <dgm:spPr/>
      <dgm:t>
        <a:bodyPr/>
        <a:lstStyle/>
        <a:p>
          <a:endParaRPr lang="en-US"/>
        </a:p>
      </dgm:t>
    </dgm:pt>
    <dgm:pt modelId="{5E681E98-6DF1-4A19-B1CE-469F583929C1}" type="sibTrans" cxnId="{508A9854-87E3-4902-B32A-F37C50D0ED4F}">
      <dgm:prSet/>
      <dgm:spPr/>
      <dgm:t>
        <a:bodyPr/>
        <a:lstStyle/>
        <a:p>
          <a:endParaRPr lang="en-US"/>
        </a:p>
      </dgm:t>
    </dgm:pt>
    <dgm:pt modelId="{D9A6F398-9132-4E21-B634-4B7D9D4BF8B1}" type="pres">
      <dgm:prSet presAssocID="{88256C3E-7870-4F22-A472-E613173B338C}" presName="root" presStyleCnt="0">
        <dgm:presLayoutVars>
          <dgm:dir/>
          <dgm:resizeHandles val="exact"/>
        </dgm:presLayoutVars>
      </dgm:prSet>
      <dgm:spPr/>
    </dgm:pt>
    <dgm:pt modelId="{E072C3B4-1662-4C8A-92EE-60498FF7CE0F}" type="pres">
      <dgm:prSet presAssocID="{4EA01116-897D-4D8F-BDFF-6DDF88083FC9}" presName="compNode" presStyleCnt="0"/>
      <dgm:spPr/>
    </dgm:pt>
    <dgm:pt modelId="{7AA027AC-0375-4E0F-9C75-3499C2513139}" type="pres">
      <dgm:prSet presAssocID="{4EA01116-897D-4D8F-BDFF-6DDF88083FC9}" presName="iconBgRect" presStyleLbl="bgShp" presStyleIdx="0" presStyleCnt="3"/>
      <dgm:spPr>
        <a:solidFill>
          <a:srgbClr val="07A2B2"/>
        </a:solidFill>
      </dgm:spPr>
    </dgm:pt>
    <dgm:pt modelId="{8F3AF398-93C3-429C-86B9-1D25487D04EB}" type="pres">
      <dgm:prSet presAssocID="{4EA01116-897D-4D8F-BDFF-6DDF88083FC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76200">
          <a:solidFill>
            <a:schemeClr val="bg1"/>
          </a:solidFill>
        </a:ln>
      </dgm:spPr>
      <dgm:extLst>
        <a:ext uri="{E40237B7-FDA0-4F09-8148-C483321AD2D9}">
          <dgm14:cNvPr xmlns:dgm14="http://schemas.microsoft.com/office/drawing/2010/diagram" id="0" name="" descr="Email"/>
        </a:ext>
      </dgm:extLst>
    </dgm:pt>
    <dgm:pt modelId="{96B2632F-BE79-4847-B578-027A6A9900C8}" type="pres">
      <dgm:prSet presAssocID="{4EA01116-897D-4D8F-BDFF-6DDF88083FC9}" presName="spaceRect" presStyleCnt="0"/>
      <dgm:spPr/>
    </dgm:pt>
    <dgm:pt modelId="{8834A990-C805-41E2-9FB7-F880510747A3}" type="pres">
      <dgm:prSet presAssocID="{4EA01116-897D-4D8F-BDFF-6DDF88083FC9}" presName="textRect" presStyleLbl="revTx" presStyleIdx="0" presStyleCnt="3" custLinFactNeighborX="485" custLinFactNeighborY="-24458">
        <dgm:presLayoutVars>
          <dgm:chMax val="1"/>
          <dgm:chPref val="1"/>
        </dgm:presLayoutVars>
      </dgm:prSet>
      <dgm:spPr/>
    </dgm:pt>
    <dgm:pt modelId="{26B6ED74-4CF6-42D4-85F6-C8E1EBE892E3}" type="pres">
      <dgm:prSet presAssocID="{652241FD-4BFF-4AB4-91D4-C7BA1BCBB2A5}" presName="sibTrans" presStyleCnt="0"/>
      <dgm:spPr/>
    </dgm:pt>
    <dgm:pt modelId="{45EB98B4-EA98-4969-A237-87705D89B19B}" type="pres">
      <dgm:prSet presAssocID="{ECC35AED-D894-4B0F-BCBF-8931A142E630}" presName="compNode" presStyleCnt="0"/>
      <dgm:spPr/>
    </dgm:pt>
    <dgm:pt modelId="{9A7FCE37-E229-4843-A3F0-0DF94C513ABF}" type="pres">
      <dgm:prSet presAssocID="{ECC35AED-D894-4B0F-BCBF-8931A142E630}" presName="iconBgRect" presStyleLbl="bgShp" presStyleIdx="1" presStyleCnt="3"/>
      <dgm:spPr>
        <a:solidFill>
          <a:srgbClr val="07A2B2"/>
        </a:solidFill>
      </dgm:spPr>
    </dgm:pt>
    <dgm:pt modelId="{A470E048-56EB-4B27-8B6D-9C933B14714F}" type="pres">
      <dgm:prSet presAssocID="{ECC35AED-D894-4B0F-BCBF-8931A142E63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76200">
          <a:solidFill>
            <a:schemeClr val="bg1"/>
          </a:solidFill>
        </a:ln>
      </dgm:spPr>
      <dgm:extLst>
        <a:ext uri="{E40237B7-FDA0-4F09-8148-C483321AD2D9}">
          <dgm14:cNvPr xmlns:dgm14="http://schemas.microsoft.com/office/drawing/2010/diagram" id="0" name="" descr="Folder Search with solid fill"/>
        </a:ext>
      </dgm:extLst>
    </dgm:pt>
    <dgm:pt modelId="{F02AC84F-EC78-4B2C-BC3C-C975A6002D61}" type="pres">
      <dgm:prSet presAssocID="{ECC35AED-D894-4B0F-BCBF-8931A142E630}" presName="spaceRect" presStyleCnt="0"/>
      <dgm:spPr/>
    </dgm:pt>
    <dgm:pt modelId="{99CDE18D-C745-47B3-880D-0C47779DD45B}" type="pres">
      <dgm:prSet presAssocID="{ECC35AED-D894-4B0F-BCBF-8931A142E630}" presName="textRect" presStyleLbl="revTx" presStyleIdx="1" presStyleCnt="3" custLinFactNeighborX="-485" custLinFactNeighborY="-19853">
        <dgm:presLayoutVars>
          <dgm:chMax val="1"/>
          <dgm:chPref val="1"/>
        </dgm:presLayoutVars>
      </dgm:prSet>
      <dgm:spPr/>
    </dgm:pt>
    <dgm:pt modelId="{E3B53DBD-C891-4ECC-8385-8D52DBD0F6CA}" type="pres">
      <dgm:prSet presAssocID="{A10DF17D-A379-43DC-8458-D104EC57224D}" presName="sibTrans" presStyleCnt="0"/>
      <dgm:spPr/>
    </dgm:pt>
    <dgm:pt modelId="{05562954-0570-454A-9862-48D7FF400337}" type="pres">
      <dgm:prSet presAssocID="{C82DCBA1-8234-43A2-B8AF-634E1516D7BD}" presName="compNode" presStyleCnt="0"/>
      <dgm:spPr/>
    </dgm:pt>
    <dgm:pt modelId="{9C79CB5E-40DB-4645-B0F2-21F7B9E7A11A}" type="pres">
      <dgm:prSet presAssocID="{C82DCBA1-8234-43A2-B8AF-634E1516D7BD}" presName="iconBgRect" presStyleLbl="bgShp" presStyleIdx="2" presStyleCnt="3"/>
      <dgm:spPr>
        <a:solidFill>
          <a:srgbClr val="07A2B2"/>
        </a:solidFill>
      </dgm:spPr>
    </dgm:pt>
    <dgm:pt modelId="{7D50D3F1-35A0-48EF-8A6C-E0186D9A43DA}" type="pres">
      <dgm:prSet presAssocID="{C82DCBA1-8234-43A2-B8AF-634E1516D7B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76200">
          <a:solidFill>
            <a:schemeClr val="bg1"/>
          </a:solidFill>
        </a:ln>
      </dgm:spPr>
      <dgm:extLst>
        <a:ext uri="{E40237B7-FDA0-4F09-8148-C483321AD2D9}">
          <dgm14:cNvPr xmlns:dgm14="http://schemas.microsoft.com/office/drawing/2010/diagram" id="0" name="" descr="Clipboard Checked with solid fill"/>
        </a:ext>
      </dgm:extLst>
    </dgm:pt>
    <dgm:pt modelId="{0EEBCB78-1739-4B0B-8CDD-7E9207866543}" type="pres">
      <dgm:prSet presAssocID="{C82DCBA1-8234-43A2-B8AF-634E1516D7BD}" presName="spaceRect" presStyleCnt="0"/>
      <dgm:spPr/>
    </dgm:pt>
    <dgm:pt modelId="{35D55EDA-310A-4990-AA87-B8FFA7649F9A}" type="pres">
      <dgm:prSet presAssocID="{C82DCBA1-8234-43A2-B8AF-634E1516D7BD}" presName="textRect" presStyleLbl="revTx" presStyleIdx="2" presStyleCnt="3" custLinFactNeighborX="243" custLinFactNeighborY="-16526">
        <dgm:presLayoutVars>
          <dgm:chMax val="1"/>
          <dgm:chPref val="1"/>
        </dgm:presLayoutVars>
      </dgm:prSet>
      <dgm:spPr/>
    </dgm:pt>
  </dgm:ptLst>
  <dgm:cxnLst>
    <dgm:cxn modelId="{8FBEDC2E-9300-42D4-87F4-2422EA8A5A10}" srcId="{88256C3E-7870-4F22-A472-E613173B338C}" destId="{ECC35AED-D894-4B0F-BCBF-8931A142E630}" srcOrd="1" destOrd="0" parTransId="{D178C89C-98EF-45DB-A067-734FE1FEFA7A}" sibTransId="{A10DF17D-A379-43DC-8458-D104EC57224D}"/>
    <dgm:cxn modelId="{8375D260-62FA-4E06-8D4A-C7B708788FA8}" srcId="{88256C3E-7870-4F22-A472-E613173B338C}" destId="{4EA01116-897D-4D8F-BDFF-6DDF88083FC9}" srcOrd="0" destOrd="0" parTransId="{265F14EC-9798-4010-9D43-CFF6A62C4420}" sibTransId="{652241FD-4BFF-4AB4-91D4-C7BA1BCBB2A5}"/>
    <dgm:cxn modelId="{508A9854-87E3-4902-B32A-F37C50D0ED4F}" srcId="{88256C3E-7870-4F22-A472-E613173B338C}" destId="{C82DCBA1-8234-43A2-B8AF-634E1516D7BD}" srcOrd="2" destOrd="0" parTransId="{C6478920-F75A-4D52-9988-2285D752A663}" sibTransId="{5E681E98-6DF1-4A19-B1CE-469F583929C1}"/>
    <dgm:cxn modelId="{7C4C4790-E4EA-4173-841C-A6CE87C8627E}" type="presOf" srcId="{4EA01116-897D-4D8F-BDFF-6DDF88083FC9}" destId="{8834A990-C805-41E2-9FB7-F880510747A3}" srcOrd="0" destOrd="0" presId="urn:microsoft.com/office/officeart/2018/5/layout/IconCircleLabelList"/>
    <dgm:cxn modelId="{BC2B62C4-DB1D-4577-AD0C-CB435BF4299F}" type="presOf" srcId="{88256C3E-7870-4F22-A472-E613173B338C}" destId="{D9A6F398-9132-4E21-B634-4B7D9D4BF8B1}" srcOrd="0" destOrd="0" presId="urn:microsoft.com/office/officeart/2018/5/layout/IconCircleLabelList"/>
    <dgm:cxn modelId="{BAA389C8-2ABC-41A9-9E3B-604723D5D0BA}" type="presOf" srcId="{ECC35AED-D894-4B0F-BCBF-8931A142E630}" destId="{99CDE18D-C745-47B3-880D-0C47779DD45B}" srcOrd="0" destOrd="0" presId="urn:microsoft.com/office/officeart/2018/5/layout/IconCircleLabelList"/>
    <dgm:cxn modelId="{6F8D3EDF-C6F7-480B-A971-17066B8BEBBC}" type="presOf" srcId="{C82DCBA1-8234-43A2-B8AF-634E1516D7BD}" destId="{35D55EDA-310A-4990-AA87-B8FFA7649F9A}" srcOrd="0" destOrd="0" presId="urn:microsoft.com/office/officeart/2018/5/layout/IconCircleLabelList"/>
    <dgm:cxn modelId="{6721A8EF-0E81-4F24-B6C0-D2F3B9DC8E51}" type="presParOf" srcId="{D9A6F398-9132-4E21-B634-4B7D9D4BF8B1}" destId="{E072C3B4-1662-4C8A-92EE-60498FF7CE0F}" srcOrd="0" destOrd="0" presId="urn:microsoft.com/office/officeart/2018/5/layout/IconCircleLabelList"/>
    <dgm:cxn modelId="{77A80F01-E28D-4899-89A5-0676F388D121}" type="presParOf" srcId="{E072C3B4-1662-4C8A-92EE-60498FF7CE0F}" destId="{7AA027AC-0375-4E0F-9C75-3499C2513139}" srcOrd="0" destOrd="0" presId="urn:microsoft.com/office/officeart/2018/5/layout/IconCircleLabelList"/>
    <dgm:cxn modelId="{2E0792C8-B88E-4F63-8B2C-9EF30FA87C13}" type="presParOf" srcId="{E072C3B4-1662-4C8A-92EE-60498FF7CE0F}" destId="{8F3AF398-93C3-429C-86B9-1D25487D04EB}" srcOrd="1" destOrd="0" presId="urn:microsoft.com/office/officeart/2018/5/layout/IconCircleLabelList"/>
    <dgm:cxn modelId="{73F5004A-8A5F-4D3B-8ED2-7A72A580ACAC}" type="presParOf" srcId="{E072C3B4-1662-4C8A-92EE-60498FF7CE0F}" destId="{96B2632F-BE79-4847-B578-027A6A9900C8}" srcOrd="2" destOrd="0" presId="urn:microsoft.com/office/officeart/2018/5/layout/IconCircleLabelList"/>
    <dgm:cxn modelId="{19D7BA74-C832-4F8A-B9CB-977326ECD59F}" type="presParOf" srcId="{E072C3B4-1662-4C8A-92EE-60498FF7CE0F}" destId="{8834A990-C805-41E2-9FB7-F880510747A3}" srcOrd="3" destOrd="0" presId="urn:microsoft.com/office/officeart/2018/5/layout/IconCircleLabelList"/>
    <dgm:cxn modelId="{52896FD3-1A44-4F1F-9708-A0B54917CA2C}" type="presParOf" srcId="{D9A6F398-9132-4E21-B634-4B7D9D4BF8B1}" destId="{26B6ED74-4CF6-42D4-85F6-C8E1EBE892E3}" srcOrd="1" destOrd="0" presId="urn:microsoft.com/office/officeart/2018/5/layout/IconCircleLabelList"/>
    <dgm:cxn modelId="{4870E7CB-46BF-483D-A65E-7E994DB2138E}" type="presParOf" srcId="{D9A6F398-9132-4E21-B634-4B7D9D4BF8B1}" destId="{45EB98B4-EA98-4969-A237-87705D89B19B}" srcOrd="2" destOrd="0" presId="urn:microsoft.com/office/officeart/2018/5/layout/IconCircleLabelList"/>
    <dgm:cxn modelId="{74B73140-D9F8-4D00-A259-E4F0E493A530}" type="presParOf" srcId="{45EB98B4-EA98-4969-A237-87705D89B19B}" destId="{9A7FCE37-E229-4843-A3F0-0DF94C513ABF}" srcOrd="0" destOrd="0" presId="urn:microsoft.com/office/officeart/2018/5/layout/IconCircleLabelList"/>
    <dgm:cxn modelId="{F2A1A044-0565-4AA0-B030-AC06D8F170B3}" type="presParOf" srcId="{45EB98B4-EA98-4969-A237-87705D89B19B}" destId="{A470E048-56EB-4B27-8B6D-9C933B14714F}" srcOrd="1" destOrd="0" presId="urn:microsoft.com/office/officeart/2018/5/layout/IconCircleLabelList"/>
    <dgm:cxn modelId="{B603FAE2-CD35-4341-95E9-D0AA8A27C29A}" type="presParOf" srcId="{45EB98B4-EA98-4969-A237-87705D89B19B}" destId="{F02AC84F-EC78-4B2C-BC3C-C975A6002D61}" srcOrd="2" destOrd="0" presId="urn:microsoft.com/office/officeart/2018/5/layout/IconCircleLabelList"/>
    <dgm:cxn modelId="{A1CD3BBC-4A0A-4FE0-AB4C-927728128E40}" type="presParOf" srcId="{45EB98B4-EA98-4969-A237-87705D89B19B}" destId="{99CDE18D-C745-47B3-880D-0C47779DD45B}" srcOrd="3" destOrd="0" presId="urn:microsoft.com/office/officeart/2018/5/layout/IconCircleLabelList"/>
    <dgm:cxn modelId="{74C9734A-9780-42EF-9B15-14A95762EF97}" type="presParOf" srcId="{D9A6F398-9132-4E21-B634-4B7D9D4BF8B1}" destId="{E3B53DBD-C891-4ECC-8385-8D52DBD0F6CA}" srcOrd="3" destOrd="0" presId="urn:microsoft.com/office/officeart/2018/5/layout/IconCircleLabelList"/>
    <dgm:cxn modelId="{2D7575A4-7CE9-426D-BA53-2A383A21607D}" type="presParOf" srcId="{D9A6F398-9132-4E21-B634-4B7D9D4BF8B1}" destId="{05562954-0570-454A-9862-48D7FF400337}" srcOrd="4" destOrd="0" presId="urn:microsoft.com/office/officeart/2018/5/layout/IconCircleLabelList"/>
    <dgm:cxn modelId="{E7952B32-9C78-49F7-A0D9-5A72463618EC}" type="presParOf" srcId="{05562954-0570-454A-9862-48D7FF400337}" destId="{9C79CB5E-40DB-4645-B0F2-21F7B9E7A11A}" srcOrd="0" destOrd="0" presId="urn:microsoft.com/office/officeart/2018/5/layout/IconCircleLabelList"/>
    <dgm:cxn modelId="{99672961-67CF-4B0C-9721-067CAC2EFAB7}" type="presParOf" srcId="{05562954-0570-454A-9862-48D7FF400337}" destId="{7D50D3F1-35A0-48EF-8A6C-E0186D9A43DA}" srcOrd="1" destOrd="0" presId="urn:microsoft.com/office/officeart/2018/5/layout/IconCircleLabelList"/>
    <dgm:cxn modelId="{784CD759-4E58-48D1-A645-6CD42FC24F8B}" type="presParOf" srcId="{05562954-0570-454A-9862-48D7FF400337}" destId="{0EEBCB78-1739-4B0B-8CDD-7E9207866543}" srcOrd="2" destOrd="0" presId="urn:microsoft.com/office/officeart/2018/5/layout/IconCircleLabelList"/>
    <dgm:cxn modelId="{9D97A2C0-6917-486A-92DD-46663B1DEDAC}" type="presParOf" srcId="{05562954-0570-454A-9862-48D7FF400337}" destId="{35D55EDA-310A-4990-AA87-B8FFA7649F9A}" srcOrd="3" destOrd="0" presId="urn:microsoft.com/office/officeart/2018/5/layout/IconCircleLabel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0F06E8-493F-42CB-B31B-D3E24F7FADB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19D40E25-F61D-4B79-BDDD-4F6D5DD8D968}">
      <dgm:prSet custT="1"/>
      <dgm:spPr>
        <a:solidFill>
          <a:srgbClr val="07A2B2"/>
        </a:solidFill>
      </dgm:spPr>
      <dgm:t>
        <a:bodyPr/>
        <a:lstStyle/>
        <a:p>
          <a:r>
            <a:rPr lang="en-US" sz="1800" b="0" i="0" dirty="0">
              <a:solidFill>
                <a:schemeClr val="bg1"/>
              </a:solidFill>
            </a:rPr>
            <a:t>Sign a funding agreement for the agreed activities and return to the AHO by 16 October 2024</a:t>
          </a:r>
          <a:endParaRPr lang="en-US" sz="1800" dirty="0">
            <a:solidFill>
              <a:schemeClr val="bg1"/>
            </a:solidFill>
          </a:endParaRPr>
        </a:p>
      </dgm:t>
    </dgm:pt>
    <dgm:pt modelId="{A7647D76-09E8-4801-8B6D-725B695F5707}" type="parTrans" cxnId="{F3817D7E-5EB6-40C4-8709-1149BC13F70B}">
      <dgm:prSet/>
      <dgm:spPr/>
      <dgm:t>
        <a:bodyPr/>
        <a:lstStyle/>
        <a:p>
          <a:endParaRPr lang="en-US"/>
        </a:p>
      </dgm:t>
    </dgm:pt>
    <dgm:pt modelId="{D35BA25B-6001-4719-AAB3-EC1BF93FBB58}" type="sibTrans" cxnId="{F3817D7E-5EB6-40C4-8709-1149BC13F70B}">
      <dgm:prSet/>
      <dgm:spPr/>
      <dgm:t>
        <a:bodyPr/>
        <a:lstStyle/>
        <a:p>
          <a:endParaRPr lang="en-US"/>
        </a:p>
      </dgm:t>
    </dgm:pt>
    <dgm:pt modelId="{F9CFAC44-6728-4283-A492-4CFBBE2DFD4E}">
      <dgm:prSet custT="1"/>
      <dgm:spPr>
        <a:solidFill>
          <a:srgbClr val="07A2B2"/>
        </a:solidFill>
      </dgm:spPr>
      <dgm:t>
        <a:bodyPr/>
        <a:lstStyle/>
        <a:p>
          <a:r>
            <a:rPr lang="en-US" sz="1800" b="0" i="0" u="none" strike="noStrike" dirty="0">
              <a:solidFill>
                <a:schemeClr val="bg1"/>
              </a:solidFill>
              <a:latin typeface="+mn-lt"/>
            </a:rPr>
            <a:t>Successful applicants will be required to report to the Sector Development team on the agreed activities on:</a:t>
          </a:r>
        </a:p>
        <a:p>
          <a:r>
            <a:rPr lang="en-AU" sz="1800" b="0" dirty="0">
              <a:solidFill>
                <a:schemeClr val="lt1"/>
              </a:solidFill>
              <a:effectLst/>
              <a:latin typeface="+mn-lt"/>
              <a:ea typeface="+mn-ea"/>
              <a:cs typeface="+mn-cs"/>
            </a:rPr>
            <a:t>• </a:t>
          </a:r>
          <a:r>
            <a:rPr lang="en-AU" sz="1800" b="0" i="0" u="none" strike="noStrike" dirty="0">
              <a:solidFill>
                <a:schemeClr val="bg1"/>
              </a:solidFill>
              <a:latin typeface="+mn-lt"/>
            </a:rPr>
            <a:t>13 January 2025</a:t>
          </a:r>
        </a:p>
        <a:p>
          <a:r>
            <a:rPr lang="en-AU" sz="1800" b="0" dirty="0">
              <a:solidFill>
                <a:schemeClr val="lt1"/>
              </a:solidFill>
              <a:effectLst/>
              <a:latin typeface="+mn-lt"/>
              <a:ea typeface="+mn-ea"/>
              <a:cs typeface="+mn-cs"/>
            </a:rPr>
            <a:t>• </a:t>
          </a:r>
          <a:r>
            <a:rPr lang="en-AU" sz="1800" b="0" i="0" u="none" strike="noStrike" dirty="0">
              <a:solidFill>
                <a:schemeClr val="bg1"/>
              </a:solidFill>
              <a:latin typeface="+mn-lt"/>
            </a:rPr>
            <a:t>2 March 2025</a:t>
          </a:r>
        </a:p>
        <a:p>
          <a:r>
            <a:rPr lang="en-AU" sz="1800" b="0" dirty="0">
              <a:solidFill>
                <a:schemeClr val="lt1"/>
              </a:solidFill>
              <a:effectLst/>
              <a:latin typeface="+mn-lt"/>
              <a:ea typeface="+mn-ea"/>
              <a:cs typeface="+mn-cs"/>
            </a:rPr>
            <a:t>• </a:t>
          </a:r>
          <a:r>
            <a:rPr lang="en-AU" sz="1800" b="0" i="0" u="none" strike="noStrike" dirty="0">
              <a:solidFill>
                <a:schemeClr val="bg1"/>
              </a:solidFill>
              <a:latin typeface="+mn-lt"/>
            </a:rPr>
            <a:t>2 June 2025</a:t>
          </a:r>
        </a:p>
        <a:p>
          <a:r>
            <a:rPr lang="en-US" sz="1800" b="0" i="0" u="none" strike="noStrike" dirty="0">
              <a:solidFill>
                <a:schemeClr val="bg1"/>
              </a:solidFill>
              <a:latin typeface="+mn-lt"/>
            </a:rPr>
            <a:t>These are indicative dates, subject to change based on timing of when milestones are achieved. Payments are paid on agreed milestones. </a:t>
          </a:r>
        </a:p>
      </dgm:t>
    </dgm:pt>
    <dgm:pt modelId="{214A1151-A696-41A3-8360-099F78C73B68}" type="parTrans" cxnId="{1DBF0D99-B584-4CBA-8688-6AD871B777FF}">
      <dgm:prSet/>
      <dgm:spPr/>
      <dgm:t>
        <a:bodyPr/>
        <a:lstStyle/>
        <a:p>
          <a:endParaRPr lang="en-US"/>
        </a:p>
      </dgm:t>
    </dgm:pt>
    <dgm:pt modelId="{B4FF7A0B-F668-4CB7-99DA-2F71FFD9DFF7}" type="sibTrans" cxnId="{1DBF0D99-B584-4CBA-8688-6AD871B777FF}">
      <dgm:prSet/>
      <dgm:spPr/>
      <dgm:t>
        <a:bodyPr/>
        <a:lstStyle/>
        <a:p>
          <a:endParaRPr lang="en-US"/>
        </a:p>
      </dgm:t>
    </dgm:pt>
    <dgm:pt modelId="{EB6B9A9C-8CD7-4C1A-ADB3-FD50B2F21252}">
      <dgm:prSet custT="1"/>
      <dgm:spPr>
        <a:solidFill>
          <a:srgbClr val="07A2B2"/>
        </a:solidFill>
      </dgm:spPr>
      <dgm:t>
        <a:bodyPr/>
        <a:lstStyle/>
        <a:p>
          <a:r>
            <a:rPr lang="en-AU" sz="1800" b="0" i="0" dirty="0"/>
            <a:t>A final report, including an acquittal component within one month after the end date, or when the activity has been finalised </a:t>
          </a:r>
          <a:r>
            <a:rPr lang="en-AU" sz="1800" b="0" i="0" dirty="0">
              <a:solidFill>
                <a:schemeClr val="bg1"/>
              </a:solidFill>
            </a:rPr>
            <a:t>verifying that the Funding has been spent in accordance with the Funding Agreement, plus provide any receipts for expenditure of the Funding.</a:t>
          </a:r>
        </a:p>
      </dgm:t>
    </dgm:pt>
    <dgm:pt modelId="{B05B1321-4217-4104-A18E-36DC9FB755DB}" type="parTrans" cxnId="{5AFDA262-788B-44D0-A47D-817362B94579}">
      <dgm:prSet/>
      <dgm:spPr/>
      <dgm:t>
        <a:bodyPr/>
        <a:lstStyle/>
        <a:p>
          <a:endParaRPr lang="en-US"/>
        </a:p>
      </dgm:t>
    </dgm:pt>
    <dgm:pt modelId="{311B4292-B78E-4BD0-919F-917A20DF137F}" type="sibTrans" cxnId="{5AFDA262-788B-44D0-A47D-817362B94579}">
      <dgm:prSet/>
      <dgm:spPr/>
      <dgm:t>
        <a:bodyPr/>
        <a:lstStyle/>
        <a:p>
          <a:endParaRPr lang="en-US"/>
        </a:p>
      </dgm:t>
    </dgm:pt>
    <dgm:pt modelId="{B6E38744-A724-425D-88BB-95F97AEC78A0}" type="pres">
      <dgm:prSet presAssocID="{990F06E8-493F-42CB-B31B-D3E24F7FADB6}" presName="outerComposite" presStyleCnt="0">
        <dgm:presLayoutVars>
          <dgm:chMax val="5"/>
          <dgm:dir/>
          <dgm:resizeHandles val="exact"/>
        </dgm:presLayoutVars>
      </dgm:prSet>
      <dgm:spPr/>
    </dgm:pt>
    <dgm:pt modelId="{A6CA1D3C-57E3-4321-84BB-C06E3B0A5D98}" type="pres">
      <dgm:prSet presAssocID="{990F06E8-493F-42CB-B31B-D3E24F7FADB6}" presName="dummyMaxCanvas" presStyleCnt="0">
        <dgm:presLayoutVars/>
      </dgm:prSet>
      <dgm:spPr/>
    </dgm:pt>
    <dgm:pt modelId="{39771F62-32F3-4406-B595-7EC55B745C17}" type="pres">
      <dgm:prSet presAssocID="{990F06E8-493F-42CB-B31B-D3E24F7FADB6}" presName="ThreeNodes_1" presStyleLbl="node1" presStyleIdx="0" presStyleCnt="3" custScaleX="106610" custScaleY="57971" custLinFactNeighborX="1764" custLinFactNeighborY="-41534">
        <dgm:presLayoutVars>
          <dgm:bulletEnabled val="1"/>
        </dgm:presLayoutVars>
      </dgm:prSet>
      <dgm:spPr/>
    </dgm:pt>
    <dgm:pt modelId="{6F8E62B3-A5B9-4E97-B208-75846D171E48}" type="pres">
      <dgm:prSet presAssocID="{990F06E8-493F-42CB-B31B-D3E24F7FADB6}" presName="ThreeNodes_2" presStyleLbl="node1" presStyleIdx="1" presStyleCnt="3" custScaleX="109419" custScaleY="140125" custLinFactNeighborX="-332" custLinFactNeighborY="-27509">
        <dgm:presLayoutVars>
          <dgm:bulletEnabled val="1"/>
        </dgm:presLayoutVars>
      </dgm:prSet>
      <dgm:spPr/>
    </dgm:pt>
    <dgm:pt modelId="{F0F329D0-5222-4B9E-BC0F-A2C486AEBBA8}" type="pres">
      <dgm:prSet presAssocID="{990F06E8-493F-42CB-B31B-D3E24F7FADB6}" presName="ThreeNodes_3" presStyleLbl="node1" presStyleIdx="2" presStyleCnt="3" custScaleY="84418" custLinFactNeighborX="-464" custLinFactNeighborY="-21623">
        <dgm:presLayoutVars>
          <dgm:bulletEnabled val="1"/>
        </dgm:presLayoutVars>
      </dgm:prSet>
      <dgm:spPr/>
    </dgm:pt>
    <dgm:pt modelId="{4C20AEFF-555C-47B3-AD6E-B501AD8B5461}" type="pres">
      <dgm:prSet presAssocID="{990F06E8-493F-42CB-B31B-D3E24F7FADB6}" presName="ThreeConn_1-2" presStyleLbl="fgAccFollowNode1" presStyleIdx="0" presStyleCnt="2" custLinFactNeighborX="8911" custLinFactNeighborY="-80117">
        <dgm:presLayoutVars>
          <dgm:bulletEnabled val="1"/>
        </dgm:presLayoutVars>
      </dgm:prSet>
      <dgm:spPr/>
    </dgm:pt>
    <dgm:pt modelId="{84BC33D9-2ED1-49B5-BEE0-19247BE3EB97}" type="pres">
      <dgm:prSet presAssocID="{990F06E8-493F-42CB-B31B-D3E24F7FADB6}" presName="ThreeConn_2-3" presStyleLbl="fgAccFollowNode1" presStyleIdx="1" presStyleCnt="2">
        <dgm:presLayoutVars>
          <dgm:bulletEnabled val="1"/>
        </dgm:presLayoutVars>
      </dgm:prSet>
      <dgm:spPr/>
    </dgm:pt>
    <dgm:pt modelId="{2F404D4E-09DA-45D5-91E0-C2BA48107451}" type="pres">
      <dgm:prSet presAssocID="{990F06E8-493F-42CB-B31B-D3E24F7FADB6}" presName="ThreeNodes_1_text" presStyleLbl="node1" presStyleIdx="2" presStyleCnt="3">
        <dgm:presLayoutVars>
          <dgm:bulletEnabled val="1"/>
        </dgm:presLayoutVars>
      </dgm:prSet>
      <dgm:spPr/>
    </dgm:pt>
    <dgm:pt modelId="{7C5365B1-8D09-4164-A258-7657A0F91716}" type="pres">
      <dgm:prSet presAssocID="{990F06E8-493F-42CB-B31B-D3E24F7FADB6}" presName="ThreeNodes_2_text" presStyleLbl="node1" presStyleIdx="2" presStyleCnt="3">
        <dgm:presLayoutVars>
          <dgm:bulletEnabled val="1"/>
        </dgm:presLayoutVars>
      </dgm:prSet>
      <dgm:spPr/>
    </dgm:pt>
    <dgm:pt modelId="{FEF4CACD-D009-4F85-822B-BE5D742926C9}" type="pres">
      <dgm:prSet presAssocID="{990F06E8-493F-42CB-B31B-D3E24F7FADB6}" presName="ThreeNodes_3_text" presStyleLbl="node1" presStyleIdx="2" presStyleCnt="3">
        <dgm:presLayoutVars>
          <dgm:bulletEnabled val="1"/>
        </dgm:presLayoutVars>
      </dgm:prSet>
      <dgm:spPr/>
    </dgm:pt>
  </dgm:ptLst>
  <dgm:cxnLst>
    <dgm:cxn modelId="{71E8D31E-BB25-4725-895A-BCEAD284EE58}" type="presOf" srcId="{EB6B9A9C-8CD7-4C1A-ADB3-FD50B2F21252}" destId="{F0F329D0-5222-4B9E-BC0F-A2C486AEBBA8}" srcOrd="0" destOrd="0" presId="urn:microsoft.com/office/officeart/2005/8/layout/vProcess5"/>
    <dgm:cxn modelId="{3223A027-63F7-4706-9AA2-13E17A3E37F1}" type="presOf" srcId="{B4FF7A0B-F668-4CB7-99DA-2F71FFD9DFF7}" destId="{84BC33D9-2ED1-49B5-BEE0-19247BE3EB97}" srcOrd="0" destOrd="0" presId="urn:microsoft.com/office/officeart/2005/8/layout/vProcess5"/>
    <dgm:cxn modelId="{DA6EEF2A-179A-442F-93E0-000DBC8AA4DA}" type="presOf" srcId="{19D40E25-F61D-4B79-BDDD-4F6D5DD8D968}" destId="{2F404D4E-09DA-45D5-91E0-C2BA48107451}" srcOrd="1" destOrd="0" presId="urn:microsoft.com/office/officeart/2005/8/layout/vProcess5"/>
    <dgm:cxn modelId="{4085C634-C94B-41D5-B45F-806C48A0961D}" type="presOf" srcId="{F9CFAC44-6728-4283-A492-4CFBBE2DFD4E}" destId="{6F8E62B3-A5B9-4E97-B208-75846D171E48}" srcOrd="0" destOrd="0" presId="urn:microsoft.com/office/officeart/2005/8/layout/vProcess5"/>
    <dgm:cxn modelId="{5AFDA262-788B-44D0-A47D-817362B94579}" srcId="{990F06E8-493F-42CB-B31B-D3E24F7FADB6}" destId="{EB6B9A9C-8CD7-4C1A-ADB3-FD50B2F21252}" srcOrd="2" destOrd="0" parTransId="{B05B1321-4217-4104-A18E-36DC9FB755DB}" sibTransId="{311B4292-B78E-4BD0-919F-917A20DF137F}"/>
    <dgm:cxn modelId="{1A781F7B-DB3F-4635-9F43-AA33EEC8C31D}" type="presOf" srcId="{D35BA25B-6001-4719-AAB3-EC1BF93FBB58}" destId="{4C20AEFF-555C-47B3-AD6E-B501AD8B5461}" srcOrd="0" destOrd="0" presId="urn:microsoft.com/office/officeart/2005/8/layout/vProcess5"/>
    <dgm:cxn modelId="{F3817D7E-5EB6-40C4-8709-1149BC13F70B}" srcId="{990F06E8-493F-42CB-B31B-D3E24F7FADB6}" destId="{19D40E25-F61D-4B79-BDDD-4F6D5DD8D968}" srcOrd="0" destOrd="0" parTransId="{A7647D76-09E8-4801-8B6D-725B695F5707}" sibTransId="{D35BA25B-6001-4719-AAB3-EC1BF93FBB58}"/>
    <dgm:cxn modelId="{E85E968E-7443-4F9C-9650-C2EA98A736E1}" type="presOf" srcId="{990F06E8-493F-42CB-B31B-D3E24F7FADB6}" destId="{B6E38744-A724-425D-88BB-95F97AEC78A0}" srcOrd="0" destOrd="0" presId="urn:microsoft.com/office/officeart/2005/8/layout/vProcess5"/>
    <dgm:cxn modelId="{5DC60996-818D-4551-8E1B-3F98E4A2438B}" type="presOf" srcId="{F9CFAC44-6728-4283-A492-4CFBBE2DFD4E}" destId="{7C5365B1-8D09-4164-A258-7657A0F91716}" srcOrd="1" destOrd="0" presId="urn:microsoft.com/office/officeart/2005/8/layout/vProcess5"/>
    <dgm:cxn modelId="{1DBF0D99-B584-4CBA-8688-6AD871B777FF}" srcId="{990F06E8-493F-42CB-B31B-D3E24F7FADB6}" destId="{F9CFAC44-6728-4283-A492-4CFBBE2DFD4E}" srcOrd="1" destOrd="0" parTransId="{214A1151-A696-41A3-8360-099F78C73B68}" sibTransId="{B4FF7A0B-F668-4CB7-99DA-2F71FFD9DFF7}"/>
    <dgm:cxn modelId="{4CC9A4C7-65A1-410F-9438-FD399D66D707}" type="presOf" srcId="{19D40E25-F61D-4B79-BDDD-4F6D5DD8D968}" destId="{39771F62-32F3-4406-B595-7EC55B745C17}" srcOrd="0" destOrd="0" presId="urn:microsoft.com/office/officeart/2005/8/layout/vProcess5"/>
    <dgm:cxn modelId="{2C38E3E5-8C63-474F-96C9-A1BFE2EF6FE6}" type="presOf" srcId="{EB6B9A9C-8CD7-4C1A-ADB3-FD50B2F21252}" destId="{FEF4CACD-D009-4F85-822B-BE5D742926C9}" srcOrd="1" destOrd="0" presId="urn:microsoft.com/office/officeart/2005/8/layout/vProcess5"/>
    <dgm:cxn modelId="{3A7BFCE0-13CC-4817-BD44-314809846EBD}" type="presParOf" srcId="{B6E38744-A724-425D-88BB-95F97AEC78A0}" destId="{A6CA1D3C-57E3-4321-84BB-C06E3B0A5D98}" srcOrd="0" destOrd="0" presId="urn:microsoft.com/office/officeart/2005/8/layout/vProcess5"/>
    <dgm:cxn modelId="{9EE0FB85-2D2A-445D-AF5C-5F948D31A8FA}" type="presParOf" srcId="{B6E38744-A724-425D-88BB-95F97AEC78A0}" destId="{39771F62-32F3-4406-B595-7EC55B745C17}" srcOrd="1" destOrd="0" presId="urn:microsoft.com/office/officeart/2005/8/layout/vProcess5"/>
    <dgm:cxn modelId="{D2CD8C71-2ED2-467E-8FD2-E512A83FC892}" type="presParOf" srcId="{B6E38744-A724-425D-88BB-95F97AEC78A0}" destId="{6F8E62B3-A5B9-4E97-B208-75846D171E48}" srcOrd="2" destOrd="0" presId="urn:microsoft.com/office/officeart/2005/8/layout/vProcess5"/>
    <dgm:cxn modelId="{4E8487EC-EE03-4818-A245-ECF4A8DAFBC8}" type="presParOf" srcId="{B6E38744-A724-425D-88BB-95F97AEC78A0}" destId="{F0F329D0-5222-4B9E-BC0F-A2C486AEBBA8}" srcOrd="3" destOrd="0" presId="urn:microsoft.com/office/officeart/2005/8/layout/vProcess5"/>
    <dgm:cxn modelId="{91D8131E-86B5-4A35-A2E1-143E8D462DAC}" type="presParOf" srcId="{B6E38744-A724-425D-88BB-95F97AEC78A0}" destId="{4C20AEFF-555C-47B3-AD6E-B501AD8B5461}" srcOrd="4" destOrd="0" presId="urn:microsoft.com/office/officeart/2005/8/layout/vProcess5"/>
    <dgm:cxn modelId="{2599206D-1CDF-4E82-B806-2A6C83BB9739}" type="presParOf" srcId="{B6E38744-A724-425D-88BB-95F97AEC78A0}" destId="{84BC33D9-2ED1-49B5-BEE0-19247BE3EB97}" srcOrd="5" destOrd="0" presId="urn:microsoft.com/office/officeart/2005/8/layout/vProcess5"/>
    <dgm:cxn modelId="{A33C1CF3-E4F2-4369-BB21-5E4F581D3826}" type="presParOf" srcId="{B6E38744-A724-425D-88BB-95F97AEC78A0}" destId="{2F404D4E-09DA-45D5-91E0-C2BA48107451}" srcOrd="6" destOrd="0" presId="urn:microsoft.com/office/officeart/2005/8/layout/vProcess5"/>
    <dgm:cxn modelId="{25267DF3-659D-45E5-96BA-BC2B74596048}" type="presParOf" srcId="{B6E38744-A724-425D-88BB-95F97AEC78A0}" destId="{7C5365B1-8D09-4164-A258-7657A0F91716}" srcOrd="7" destOrd="0" presId="urn:microsoft.com/office/officeart/2005/8/layout/vProcess5"/>
    <dgm:cxn modelId="{03E8A8C3-792F-4436-90F6-4F2111CACEAC}" type="presParOf" srcId="{B6E38744-A724-425D-88BB-95F97AEC78A0}" destId="{FEF4CACD-D009-4F85-822B-BE5D742926C9}" srcOrd="8" destOrd="0" presId="urn:microsoft.com/office/officeart/2005/8/layout/vProcess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CB3B5-6E9E-4B9C-86F3-43C4D5DB41DC}">
      <dsp:nvSpPr>
        <dsp:cNvPr id="0" name=""/>
        <dsp:cNvSpPr/>
      </dsp:nvSpPr>
      <dsp:spPr>
        <a:xfrm>
          <a:off x="0" y="1523"/>
          <a:ext cx="10443359" cy="1056180"/>
        </a:xfrm>
        <a:prstGeom prst="roundRect">
          <a:avLst>
            <a:gd name="adj" fmla="val 10000"/>
          </a:avLst>
        </a:prstGeom>
        <a:solidFill>
          <a:srgbClr val="07A2B2"/>
        </a:solidFill>
        <a:ln>
          <a:noFill/>
        </a:ln>
        <a:effectLst/>
      </dsp:spPr>
      <dsp:style>
        <a:lnRef idx="0">
          <a:scrgbClr r="0" g="0" b="0"/>
        </a:lnRef>
        <a:fillRef idx="1">
          <a:scrgbClr r="0" g="0" b="0"/>
        </a:fillRef>
        <a:effectRef idx="0">
          <a:scrgbClr r="0" g="0" b="0"/>
        </a:effectRef>
        <a:fontRef idx="minor"/>
      </dsp:style>
    </dsp:sp>
    <dsp:sp modelId="{E021E356-C71F-486B-9F03-32D8C876C236}">
      <dsp:nvSpPr>
        <dsp:cNvPr id="0" name=""/>
        <dsp:cNvSpPr/>
      </dsp:nvSpPr>
      <dsp:spPr>
        <a:xfrm>
          <a:off x="319494" y="239164"/>
          <a:ext cx="580899" cy="5808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381779-7472-4611-9611-70E2B4EB4206}">
      <dsp:nvSpPr>
        <dsp:cNvPr id="0" name=""/>
        <dsp:cNvSpPr/>
      </dsp:nvSpPr>
      <dsp:spPr>
        <a:xfrm>
          <a:off x="1219888" y="1523"/>
          <a:ext cx="9223471" cy="1056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779" tIns="111779" rIns="111779" bIns="111779" numCol="1" spcCol="1270" anchor="ctr" anchorCtr="0">
          <a:noAutofit/>
        </a:bodyPr>
        <a:lstStyle/>
        <a:p>
          <a:pPr marL="0" lvl="0" indent="0" algn="l" defTabSz="711200">
            <a:lnSpc>
              <a:spcPct val="100000"/>
            </a:lnSpc>
            <a:spcBef>
              <a:spcPct val="0"/>
            </a:spcBef>
            <a:spcAft>
              <a:spcPct val="35000"/>
            </a:spcAft>
            <a:buNone/>
          </a:pPr>
          <a:r>
            <a:rPr lang="en-AU" sz="1600" kern="1200" dirty="0">
              <a:solidFill>
                <a:schemeClr val="bg1"/>
              </a:solidFill>
            </a:rPr>
            <a:t>The AHO has provided funding over four years dedicated to AHO’s Strong Families Strong Communities (SFSC). </a:t>
          </a:r>
          <a:r>
            <a:rPr lang="en-AU" sz="1600" kern="1200" dirty="0"/>
            <a:t>​</a:t>
          </a:r>
          <a:endParaRPr lang="en-US" sz="1600" kern="1200" dirty="0"/>
        </a:p>
      </dsp:txBody>
      <dsp:txXfrm>
        <a:off x="1219888" y="1523"/>
        <a:ext cx="9223471" cy="1056180"/>
      </dsp:txXfrm>
    </dsp:sp>
    <dsp:sp modelId="{43BC80E9-0425-4403-BE07-F6DD1050A976}">
      <dsp:nvSpPr>
        <dsp:cNvPr id="0" name=""/>
        <dsp:cNvSpPr/>
      </dsp:nvSpPr>
      <dsp:spPr>
        <a:xfrm>
          <a:off x="0" y="1321748"/>
          <a:ext cx="10443359" cy="1056180"/>
        </a:xfrm>
        <a:prstGeom prst="roundRect">
          <a:avLst>
            <a:gd name="adj" fmla="val 10000"/>
          </a:avLst>
        </a:prstGeom>
        <a:solidFill>
          <a:srgbClr val="07A2B2"/>
        </a:solidFill>
        <a:ln>
          <a:noFill/>
        </a:ln>
        <a:effectLst/>
      </dsp:spPr>
      <dsp:style>
        <a:lnRef idx="0">
          <a:scrgbClr r="0" g="0" b="0"/>
        </a:lnRef>
        <a:fillRef idx="1">
          <a:scrgbClr r="0" g="0" b="0"/>
        </a:fillRef>
        <a:effectRef idx="0">
          <a:scrgbClr r="0" g="0" b="0"/>
        </a:effectRef>
        <a:fontRef idx="minor"/>
      </dsp:style>
    </dsp:sp>
    <dsp:sp modelId="{80F5D5B8-BE30-4014-AF24-B24CDFEB1392}">
      <dsp:nvSpPr>
        <dsp:cNvPr id="0" name=""/>
        <dsp:cNvSpPr/>
      </dsp:nvSpPr>
      <dsp:spPr>
        <a:xfrm>
          <a:off x="319494" y="1559389"/>
          <a:ext cx="580899" cy="5808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CFA9B1-17BA-42F1-92BB-C8F2FE4D58C9}">
      <dsp:nvSpPr>
        <dsp:cNvPr id="0" name=""/>
        <dsp:cNvSpPr/>
      </dsp:nvSpPr>
      <dsp:spPr>
        <a:xfrm>
          <a:off x="1219888" y="1321748"/>
          <a:ext cx="9223471" cy="1056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779" tIns="111779" rIns="111779" bIns="111779" numCol="1" spcCol="1270" anchor="ctr" anchorCtr="0">
          <a:noAutofit/>
        </a:bodyPr>
        <a:lstStyle/>
        <a:p>
          <a:pPr marL="0" lvl="0" indent="0" algn="l" defTabSz="711200">
            <a:lnSpc>
              <a:spcPct val="100000"/>
            </a:lnSpc>
            <a:spcBef>
              <a:spcPct val="0"/>
            </a:spcBef>
            <a:spcAft>
              <a:spcPct val="35000"/>
            </a:spcAft>
            <a:buNone/>
          </a:pPr>
          <a:r>
            <a:rPr lang="en-AU" sz="1600" kern="1200" dirty="0">
              <a:solidFill>
                <a:schemeClr val="bg1"/>
              </a:solidFill>
            </a:rPr>
            <a:t>This program is focused on continuing and further developing a range of initiatives that commenced in the first four years of SFSC.</a:t>
          </a:r>
          <a:r>
            <a:rPr lang="en-AU" sz="1600" kern="1200" dirty="0"/>
            <a:t>​</a:t>
          </a:r>
          <a:endParaRPr lang="en-US" sz="1600" kern="1200" dirty="0"/>
        </a:p>
      </dsp:txBody>
      <dsp:txXfrm>
        <a:off x="1219888" y="1321748"/>
        <a:ext cx="9223471" cy="1056180"/>
      </dsp:txXfrm>
    </dsp:sp>
    <dsp:sp modelId="{3B2FC42E-C071-437E-8F42-EB09DD3624C1}">
      <dsp:nvSpPr>
        <dsp:cNvPr id="0" name=""/>
        <dsp:cNvSpPr/>
      </dsp:nvSpPr>
      <dsp:spPr>
        <a:xfrm>
          <a:off x="0" y="2720036"/>
          <a:ext cx="10443359" cy="1673200"/>
        </a:xfrm>
        <a:prstGeom prst="roundRect">
          <a:avLst>
            <a:gd name="adj" fmla="val 10000"/>
          </a:avLst>
        </a:prstGeom>
        <a:solidFill>
          <a:srgbClr val="07A2B2"/>
        </a:solidFill>
        <a:ln>
          <a:noFill/>
        </a:ln>
        <a:effectLst/>
      </dsp:spPr>
      <dsp:style>
        <a:lnRef idx="0">
          <a:scrgbClr r="0" g="0" b="0"/>
        </a:lnRef>
        <a:fillRef idx="1">
          <a:scrgbClr r="0" g="0" b="0"/>
        </a:fillRef>
        <a:effectRef idx="0">
          <a:scrgbClr r="0" g="0" b="0"/>
        </a:effectRef>
        <a:fontRef idx="minor"/>
      </dsp:style>
    </dsp:sp>
    <dsp:sp modelId="{DC70B45D-1B2A-4F57-AC1A-21E936818A55}">
      <dsp:nvSpPr>
        <dsp:cNvPr id="0" name=""/>
        <dsp:cNvSpPr/>
      </dsp:nvSpPr>
      <dsp:spPr>
        <a:xfrm>
          <a:off x="319494" y="3266187"/>
          <a:ext cx="580899" cy="5808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E64B18-FB08-4C9E-8B7E-6FFF28832ECB}">
      <dsp:nvSpPr>
        <dsp:cNvPr id="0" name=""/>
        <dsp:cNvSpPr/>
      </dsp:nvSpPr>
      <dsp:spPr>
        <a:xfrm>
          <a:off x="1219888" y="2641974"/>
          <a:ext cx="9223471" cy="1829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779" tIns="111779" rIns="111779" bIns="111779" numCol="1" spcCol="1270" anchor="ctr" anchorCtr="0">
          <a:noAutofit/>
        </a:bodyPr>
        <a:lstStyle/>
        <a:p>
          <a:pPr marL="0" lvl="0" indent="0" algn="l" defTabSz="711200">
            <a:lnSpc>
              <a:spcPct val="100000"/>
            </a:lnSpc>
            <a:spcBef>
              <a:spcPct val="0"/>
            </a:spcBef>
            <a:spcAft>
              <a:spcPct val="35000"/>
            </a:spcAft>
            <a:buNone/>
          </a:pPr>
          <a:r>
            <a:rPr lang="en-AU" sz="1600" kern="1200" dirty="0">
              <a:solidFill>
                <a:schemeClr val="bg1"/>
              </a:solidFill>
            </a:rPr>
            <a:t>A key initiative of the SFSC is the Sector Capability Fund is to assist Aboriginal Community Housing Providers (ACHPs) to achieve and/or maintain National Regulatory System for Community Housing (NRSCH) Registration or NSW Local Scheme (NSWLS) Registration while increasing their capability and capacity over the next four years. This will support the ACHPs business growth, self-sustainability, and compliance</a:t>
          </a:r>
          <a:r>
            <a:rPr lang="en-AU" sz="1600" kern="1200" dirty="0">
              <a:solidFill>
                <a:srgbClr val="FF0000"/>
              </a:solidFill>
            </a:rPr>
            <a:t> </a:t>
          </a:r>
          <a:r>
            <a:rPr lang="en-AU" sz="1600" kern="1200" dirty="0">
              <a:solidFill>
                <a:schemeClr val="bg1"/>
              </a:solidFill>
            </a:rPr>
            <a:t>and support tenants by providing culturally appropriate and responsive housing to Aboriginal people across NSW.​</a:t>
          </a:r>
          <a:endParaRPr lang="en-US" sz="1600" kern="1200" dirty="0">
            <a:solidFill>
              <a:schemeClr val="bg1"/>
            </a:solidFill>
          </a:endParaRPr>
        </a:p>
      </dsp:txBody>
      <dsp:txXfrm>
        <a:off x="1219888" y="2641974"/>
        <a:ext cx="9223471" cy="1829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3D2FF-4ED3-4C35-B542-2DE0DAE7515B}">
      <dsp:nvSpPr>
        <dsp:cNvPr id="0" name=""/>
        <dsp:cNvSpPr/>
      </dsp:nvSpPr>
      <dsp:spPr>
        <a:xfrm>
          <a:off x="5756" y="1594569"/>
          <a:ext cx="2944534" cy="1113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marL="0" lvl="0" indent="0" algn="r" defTabSz="800100">
            <a:lnSpc>
              <a:spcPct val="90000"/>
            </a:lnSpc>
            <a:spcBef>
              <a:spcPct val="0"/>
            </a:spcBef>
            <a:spcAft>
              <a:spcPct val="35000"/>
            </a:spcAft>
            <a:buNone/>
          </a:pPr>
          <a:r>
            <a:rPr lang="en-AU" sz="1800" kern="1200" dirty="0">
              <a:solidFill>
                <a:srgbClr val="07A2B2"/>
              </a:solidFill>
            </a:rPr>
            <a:t>To get the best outcome with your application, you need to ensure you provide the following:</a:t>
          </a:r>
        </a:p>
      </dsp:txBody>
      <dsp:txXfrm>
        <a:off x="5756" y="1594569"/>
        <a:ext cx="2944534" cy="1113750"/>
      </dsp:txXfrm>
    </dsp:sp>
    <dsp:sp modelId="{6BB37884-492C-4162-88B1-9BF69B046B09}">
      <dsp:nvSpPr>
        <dsp:cNvPr id="0" name=""/>
        <dsp:cNvSpPr/>
      </dsp:nvSpPr>
      <dsp:spPr>
        <a:xfrm>
          <a:off x="2950290" y="271991"/>
          <a:ext cx="588906" cy="3758906"/>
        </a:xfrm>
        <a:prstGeom prst="leftBrace">
          <a:avLst>
            <a:gd name="adj1" fmla="val 35000"/>
            <a:gd name="adj2" fmla="val 50000"/>
          </a:avLst>
        </a:prstGeom>
        <a:noFill/>
        <a:ln w="12700" cap="flat" cmpd="sng" algn="ctr">
          <a:solidFill>
            <a:srgbClr val="07A2B2"/>
          </a:solidFill>
          <a:prstDash val="solid"/>
          <a:miter lim="800000"/>
        </a:ln>
        <a:effectLst/>
      </dsp:spPr>
      <dsp:style>
        <a:lnRef idx="2">
          <a:scrgbClr r="0" g="0" b="0"/>
        </a:lnRef>
        <a:fillRef idx="0">
          <a:scrgbClr r="0" g="0" b="0"/>
        </a:fillRef>
        <a:effectRef idx="0">
          <a:scrgbClr r="0" g="0" b="0"/>
        </a:effectRef>
        <a:fontRef idx="minor"/>
      </dsp:style>
    </dsp:sp>
    <dsp:sp modelId="{94F5FE47-2B68-424D-82E7-A9BB623FA110}">
      <dsp:nvSpPr>
        <dsp:cNvPr id="0" name=""/>
        <dsp:cNvSpPr/>
      </dsp:nvSpPr>
      <dsp:spPr>
        <a:xfrm>
          <a:off x="3774760" y="271991"/>
          <a:ext cx="8009132" cy="3758906"/>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AU" sz="1800" kern="1200" dirty="0"/>
            <a:t>Quotes to support the activities/detailed budget aligned with the project activities</a:t>
          </a:r>
        </a:p>
        <a:p>
          <a:pPr marL="171450" lvl="1" indent="-171450" algn="l" defTabSz="800100">
            <a:lnSpc>
              <a:spcPct val="90000"/>
            </a:lnSpc>
            <a:spcBef>
              <a:spcPct val="0"/>
            </a:spcBef>
            <a:spcAft>
              <a:spcPct val="15000"/>
            </a:spcAft>
            <a:buChar char="•"/>
          </a:pPr>
          <a:r>
            <a:rPr lang="en-AU" sz="1800" kern="1200" dirty="0"/>
            <a:t>Is within the allocated budget amount </a:t>
          </a:r>
          <a:r>
            <a:rPr lang="en-AU" sz="1800" kern="1200" dirty="0" err="1"/>
            <a:t>ie</a:t>
          </a:r>
          <a:r>
            <a:rPr lang="en-AU" sz="1800" kern="1200" dirty="0"/>
            <a:t> if the request is for $40k, 70k </a:t>
          </a:r>
          <a:r>
            <a:rPr lang="en-AU" sz="1800" kern="1200" dirty="0" err="1"/>
            <a:t>ect</a:t>
          </a:r>
          <a:r>
            <a:rPr lang="en-AU" sz="1800" kern="1200" dirty="0"/>
            <a:t> then the application/quotes need to add to that amount</a:t>
          </a:r>
        </a:p>
        <a:p>
          <a:pPr marL="171450" lvl="1" indent="-171450" algn="l" defTabSz="800100">
            <a:lnSpc>
              <a:spcPct val="90000"/>
            </a:lnSpc>
            <a:spcBef>
              <a:spcPct val="0"/>
            </a:spcBef>
            <a:spcAft>
              <a:spcPct val="15000"/>
            </a:spcAft>
            <a:buChar char="•"/>
          </a:pPr>
          <a:r>
            <a:rPr lang="en-AU" sz="1800" kern="1200" dirty="0"/>
            <a:t>It is ideal to add timeline/dates of when expected outcomes are to be completed</a:t>
          </a:r>
        </a:p>
        <a:p>
          <a:pPr marL="171450" lvl="1" indent="-171450" algn="l" defTabSz="800100">
            <a:lnSpc>
              <a:spcPct val="90000"/>
            </a:lnSpc>
            <a:spcBef>
              <a:spcPct val="0"/>
            </a:spcBef>
            <a:spcAft>
              <a:spcPct val="15000"/>
            </a:spcAft>
            <a:buChar char="•"/>
          </a:pPr>
          <a:r>
            <a:rPr lang="en-AU" sz="1800" kern="1200" dirty="0"/>
            <a:t>Budget is reasonable, realistic and value for money</a:t>
          </a:r>
        </a:p>
        <a:p>
          <a:pPr marL="171450" lvl="1" indent="-171450" algn="l" defTabSz="800100">
            <a:lnSpc>
              <a:spcPct val="90000"/>
            </a:lnSpc>
            <a:spcBef>
              <a:spcPct val="0"/>
            </a:spcBef>
            <a:spcAft>
              <a:spcPct val="15000"/>
            </a:spcAft>
            <a:buChar char="•"/>
          </a:pPr>
          <a:r>
            <a:rPr lang="en-AU" sz="1800" kern="1200" dirty="0"/>
            <a:t>If application is to address NRSCH recommendations, should attach recommendations from RCH</a:t>
          </a:r>
        </a:p>
        <a:p>
          <a:pPr marL="171450" lvl="1" indent="-171450" algn="l" defTabSz="800100">
            <a:lnSpc>
              <a:spcPct val="90000"/>
            </a:lnSpc>
            <a:spcBef>
              <a:spcPct val="0"/>
            </a:spcBef>
            <a:spcAft>
              <a:spcPct val="15000"/>
            </a:spcAft>
            <a:buChar char="•"/>
          </a:pPr>
          <a:r>
            <a:rPr lang="en-AU" sz="1800" kern="1200" dirty="0"/>
            <a:t>Clearly outlines how the activity will benefit and have positive outcomes for the provider/tenants</a:t>
          </a:r>
        </a:p>
        <a:p>
          <a:pPr marL="171450" lvl="1" indent="-171450" algn="l" defTabSz="800100">
            <a:lnSpc>
              <a:spcPct val="90000"/>
            </a:lnSpc>
            <a:spcBef>
              <a:spcPct val="0"/>
            </a:spcBef>
            <a:spcAft>
              <a:spcPct val="15000"/>
            </a:spcAft>
            <a:buChar char="•"/>
          </a:pPr>
          <a:r>
            <a:rPr lang="en-AU" sz="1800" kern="1200" dirty="0"/>
            <a:t>Clearly outlines the desired outcomes</a:t>
          </a:r>
        </a:p>
        <a:p>
          <a:pPr marL="171450" lvl="1" indent="-171450" algn="l" defTabSz="800100">
            <a:lnSpc>
              <a:spcPct val="90000"/>
            </a:lnSpc>
            <a:spcBef>
              <a:spcPct val="0"/>
            </a:spcBef>
            <a:spcAft>
              <a:spcPct val="15000"/>
            </a:spcAft>
            <a:buChar char="•"/>
          </a:pPr>
          <a:r>
            <a:rPr lang="en-AU" sz="1800" kern="1200" dirty="0"/>
            <a:t>Outlines how the grant will benefit tenants and/or the community</a:t>
          </a:r>
        </a:p>
        <a:p>
          <a:pPr marL="171450" lvl="1" indent="-171450" algn="l" defTabSz="800100">
            <a:lnSpc>
              <a:spcPct val="90000"/>
            </a:lnSpc>
            <a:spcBef>
              <a:spcPct val="0"/>
            </a:spcBef>
            <a:spcAft>
              <a:spcPct val="15000"/>
            </a:spcAft>
            <a:buChar char="•"/>
          </a:pPr>
          <a:r>
            <a:rPr lang="en-AU" sz="1800" kern="1200" dirty="0"/>
            <a:t>Please contact the Sector Development team if you would like information on how to improve your previous application from FY 23/24 Sector Capability Grants </a:t>
          </a:r>
        </a:p>
      </dsp:txBody>
      <dsp:txXfrm>
        <a:off x="3774760" y="271991"/>
        <a:ext cx="8009132" cy="3758906"/>
      </dsp:txXfrm>
    </dsp:sp>
    <dsp:sp modelId="{3C11DB1E-99EA-4EAE-AE45-6920E0753C03}">
      <dsp:nvSpPr>
        <dsp:cNvPr id="0" name=""/>
        <dsp:cNvSpPr/>
      </dsp:nvSpPr>
      <dsp:spPr>
        <a:xfrm>
          <a:off x="5756" y="4095697"/>
          <a:ext cx="2947412" cy="35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marL="0" lvl="0" indent="0" algn="r" defTabSz="800100">
            <a:lnSpc>
              <a:spcPct val="90000"/>
            </a:lnSpc>
            <a:spcBef>
              <a:spcPct val="0"/>
            </a:spcBef>
            <a:spcAft>
              <a:spcPct val="35000"/>
            </a:spcAft>
            <a:buNone/>
          </a:pPr>
          <a:r>
            <a:rPr lang="en-AU" sz="1800" kern="1200"/>
            <a:t>​</a:t>
          </a:r>
        </a:p>
      </dsp:txBody>
      <dsp:txXfrm>
        <a:off x="5756" y="4095697"/>
        <a:ext cx="2947412" cy="356400"/>
      </dsp:txXfrm>
    </dsp:sp>
    <dsp:sp modelId="{C6265180-BA59-4E41-8E32-DB0978E49CDA}">
      <dsp:nvSpPr>
        <dsp:cNvPr id="0" name=""/>
        <dsp:cNvSpPr/>
      </dsp:nvSpPr>
      <dsp:spPr>
        <a:xfrm flipV="1">
          <a:off x="3278899" y="4209113"/>
          <a:ext cx="464058" cy="117216"/>
        </a:xfrm>
        <a:prstGeom prst="leftBrace">
          <a:avLst>
            <a:gd name="adj1" fmla="val 35000"/>
            <a:gd name="adj2" fmla="val 50000"/>
          </a:avLst>
        </a:prstGeom>
        <a:noFill/>
        <a:ln w="12700" cap="flat" cmpd="sng" algn="ctr">
          <a:solidFill>
            <a:srgbClr val="07A2B2"/>
          </a:solidFill>
          <a:prstDash val="solid"/>
          <a:miter lim="800000"/>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5527C-464E-48CC-B830-869F90B710E8}">
      <dsp:nvSpPr>
        <dsp:cNvPr id="0" name=""/>
        <dsp:cNvSpPr/>
      </dsp:nvSpPr>
      <dsp:spPr>
        <a:xfrm>
          <a:off x="3434" y="248638"/>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dirty="0"/>
            <a:t>To support funding applications​</a:t>
          </a:r>
          <a:endParaRPr lang="en-US" sz="1600" kern="1200" dirty="0"/>
        </a:p>
      </dsp:txBody>
      <dsp:txXfrm>
        <a:off x="3434" y="248638"/>
        <a:ext cx="1859630" cy="1115778"/>
      </dsp:txXfrm>
    </dsp:sp>
    <dsp:sp modelId="{481F9C46-C5A6-4FC6-8947-6E71EE0F4434}">
      <dsp:nvSpPr>
        <dsp:cNvPr id="0" name=""/>
        <dsp:cNvSpPr/>
      </dsp:nvSpPr>
      <dsp:spPr>
        <a:xfrm>
          <a:off x="2049028" y="248638"/>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Legal advice and /or support​</a:t>
          </a:r>
          <a:endParaRPr lang="en-US" sz="1600" kern="1200"/>
        </a:p>
      </dsp:txBody>
      <dsp:txXfrm>
        <a:off x="2049028" y="248638"/>
        <a:ext cx="1859630" cy="1115778"/>
      </dsp:txXfrm>
    </dsp:sp>
    <dsp:sp modelId="{E9205E3C-0B4C-4DDC-991D-D17BAB6DEA04}">
      <dsp:nvSpPr>
        <dsp:cNvPr id="0" name=""/>
        <dsp:cNvSpPr/>
      </dsp:nvSpPr>
      <dsp:spPr>
        <a:xfrm>
          <a:off x="4094622" y="248638"/>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Operational Resources</a:t>
          </a:r>
          <a:endParaRPr lang="en-US" sz="1600" kern="1200"/>
        </a:p>
      </dsp:txBody>
      <dsp:txXfrm>
        <a:off x="4094622" y="248638"/>
        <a:ext cx="1859630" cy="1115778"/>
      </dsp:txXfrm>
    </dsp:sp>
    <dsp:sp modelId="{2947AD39-0912-426B-AB4B-E0434A16597E}">
      <dsp:nvSpPr>
        <dsp:cNvPr id="0" name=""/>
        <dsp:cNvSpPr/>
      </dsp:nvSpPr>
      <dsp:spPr>
        <a:xfrm>
          <a:off x="6140215" y="248638"/>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Recruitment​</a:t>
          </a:r>
          <a:endParaRPr lang="en-US" sz="1600" kern="1200"/>
        </a:p>
      </dsp:txBody>
      <dsp:txXfrm>
        <a:off x="6140215" y="248638"/>
        <a:ext cx="1859630" cy="1115778"/>
      </dsp:txXfrm>
    </dsp:sp>
    <dsp:sp modelId="{D1B3EB78-F98C-4990-8A6C-832B0A0F2038}">
      <dsp:nvSpPr>
        <dsp:cNvPr id="0" name=""/>
        <dsp:cNvSpPr/>
      </dsp:nvSpPr>
      <dsp:spPr>
        <a:xfrm>
          <a:off x="8185809" y="248638"/>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Professional development​</a:t>
          </a:r>
          <a:endParaRPr lang="en-US" sz="1600" kern="1200"/>
        </a:p>
      </dsp:txBody>
      <dsp:txXfrm>
        <a:off x="8185809" y="248638"/>
        <a:ext cx="1859630" cy="1115778"/>
      </dsp:txXfrm>
    </dsp:sp>
    <dsp:sp modelId="{C18768E4-AB8B-4281-953B-49C8AB5599A6}">
      <dsp:nvSpPr>
        <dsp:cNvPr id="0" name=""/>
        <dsp:cNvSpPr/>
      </dsp:nvSpPr>
      <dsp:spPr>
        <a:xfrm>
          <a:off x="3434" y="1550380"/>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dirty="0"/>
            <a:t>Organ</a:t>
          </a:r>
          <a:r>
            <a:rPr lang="en-AU" sz="1600" kern="1200" dirty="0">
              <a:solidFill>
                <a:schemeClr val="bg1"/>
              </a:solidFill>
            </a:rPr>
            <a:t>isa</a:t>
          </a:r>
          <a:r>
            <a:rPr lang="en-AU" sz="1600" kern="1200" dirty="0"/>
            <a:t>tional infrastructure development​</a:t>
          </a:r>
          <a:endParaRPr lang="en-US" sz="1600" kern="1200" dirty="0"/>
        </a:p>
      </dsp:txBody>
      <dsp:txXfrm>
        <a:off x="3434" y="1550380"/>
        <a:ext cx="1859630" cy="1115778"/>
      </dsp:txXfrm>
    </dsp:sp>
    <dsp:sp modelId="{B4A9C4E7-77D5-4314-A531-BA47D333B6F5}">
      <dsp:nvSpPr>
        <dsp:cNvPr id="0" name=""/>
        <dsp:cNvSpPr/>
      </dsp:nvSpPr>
      <dsp:spPr>
        <a:xfrm>
          <a:off x="2049028" y="1550380"/>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dirty="0"/>
            <a:t>Build or strengthening business enablers​</a:t>
          </a:r>
          <a:endParaRPr lang="en-US" sz="1600" kern="1200" dirty="0"/>
        </a:p>
      </dsp:txBody>
      <dsp:txXfrm>
        <a:off x="2049028" y="1550380"/>
        <a:ext cx="1859630" cy="1115778"/>
      </dsp:txXfrm>
    </dsp:sp>
    <dsp:sp modelId="{BEE1D23D-DC3C-4160-A426-07EC78D79A82}">
      <dsp:nvSpPr>
        <dsp:cNvPr id="0" name=""/>
        <dsp:cNvSpPr/>
      </dsp:nvSpPr>
      <dsp:spPr>
        <a:xfrm>
          <a:off x="4094622" y="1550380"/>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Financial modelling​</a:t>
          </a:r>
          <a:endParaRPr lang="en-US" sz="1600" kern="1200"/>
        </a:p>
      </dsp:txBody>
      <dsp:txXfrm>
        <a:off x="4094622" y="1550380"/>
        <a:ext cx="1859630" cy="1115778"/>
      </dsp:txXfrm>
    </dsp:sp>
    <dsp:sp modelId="{171FD514-E66B-495A-91A6-F239CE9B1FB5}">
      <dsp:nvSpPr>
        <dsp:cNvPr id="0" name=""/>
        <dsp:cNvSpPr/>
      </dsp:nvSpPr>
      <dsp:spPr>
        <a:xfrm>
          <a:off x="6140215" y="1550380"/>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dirty="0"/>
            <a:t>Tenancy management systems and processes​</a:t>
          </a:r>
          <a:endParaRPr lang="en-US" sz="1600" kern="1200" dirty="0"/>
        </a:p>
      </dsp:txBody>
      <dsp:txXfrm>
        <a:off x="6140215" y="1550380"/>
        <a:ext cx="1859630" cy="1115778"/>
      </dsp:txXfrm>
    </dsp:sp>
    <dsp:sp modelId="{DC51EC31-BD73-498B-B97B-31724FA84824}">
      <dsp:nvSpPr>
        <dsp:cNvPr id="0" name=""/>
        <dsp:cNvSpPr/>
      </dsp:nvSpPr>
      <dsp:spPr>
        <a:xfrm>
          <a:off x="8185809" y="1550380"/>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Sustainable housing outcomes​</a:t>
          </a:r>
          <a:endParaRPr lang="en-US" sz="1600" kern="1200"/>
        </a:p>
      </dsp:txBody>
      <dsp:txXfrm>
        <a:off x="8185809" y="1550380"/>
        <a:ext cx="1859630" cy="1115778"/>
      </dsp:txXfrm>
    </dsp:sp>
    <dsp:sp modelId="{F2466E68-5321-45B6-8FB6-DBCBB008E781}">
      <dsp:nvSpPr>
        <dsp:cNvPr id="0" name=""/>
        <dsp:cNvSpPr/>
      </dsp:nvSpPr>
      <dsp:spPr>
        <a:xfrm>
          <a:off x="3434" y="2852121"/>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Access to hardware, software​</a:t>
          </a:r>
          <a:endParaRPr lang="en-US" sz="1600" kern="1200"/>
        </a:p>
      </dsp:txBody>
      <dsp:txXfrm>
        <a:off x="3434" y="2852121"/>
        <a:ext cx="1859630" cy="1115778"/>
      </dsp:txXfrm>
    </dsp:sp>
    <dsp:sp modelId="{20EEF339-5763-4F38-A2F7-9754D7877B7B}">
      <dsp:nvSpPr>
        <dsp:cNvPr id="0" name=""/>
        <dsp:cNvSpPr/>
      </dsp:nvSpPr>
      <dsp:spPr>
        <a:xfrm>
          <a:off x="2049028" y="2852121"/>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Consultancy to support registration and/or continued compliance​</a:t>
          </a:r>
          <a:endParaRPr lang="en-US" sz="1600" kern="1200"/>
        </a:p>
      </dsp:txBody>
      <dsp:txXfrm>
        <a:off x="2049028" y="2852121"/>
        <a:ext cx="1859630" cy="1115778"/>
      </dsp:txXfrm>
    </dsp:sp>
    <dsp:sp modelId="{849762A0-5535-4575-8A89-54AEDAE10856}">
      <dsp:nvSpPr>
        <dsp:cNvPr id="0" name=""/>
        <dsp:cNvSpPr/>
      </dsp:nvSpPr>
      <dsp:spPr>
        <a:xfrm>
          <a:off x="4094622" y="2852121"/>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dirty="0"/>
            <a:t>Tenant engagement​</a:t>
          </a:r>
          <a:endParaRPr lang="en-US" sz="1600" kern="1200" dirty="0"/>
        </a:p>
      </dsp:txBody>
      <dsp:txXfrm>
        <a:off x="4094622" y="2852121"/>
        <a:ext cx="1859630" cy="1115778"/>
      </dsp:txXfrm>
    </dsp:sp>
    <dsp:sp modelId="{9E68D678-A78B-4E6F-BE58-D99879A2E0D4}">
      <dsp:nvSpPr>
        <dsp:cNvPr id="0" name=""/>
        <dsp:cNvSpPr/>
      </dsp:nvSpPr>
      <dsp:spPr>
        <a:xfrm>
          <a:off x="6140215" y="2852121"/>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Hardware​</a:t>
          </a:r>
          <a:endParaRPr lang="en-US" sz="1600" kern="1200"/>
        </a:p>
      </dsp:txBody>
      <dsp:txXfrm>
        <a:off x="6140215" y="2852121"/>
        <a:ext cx="1859630" cy="1115778"/>
      </dsp:txXfrm>
    </dsp:sp>
    <dsp:sp modelId="{93A08E34-E9F5-4D3C-A50C-2C654B07F829}">
      <dsp:nvSpPr>
        <dsp:cNvPr id="0" name=""/>
        <dsp:cNvSpPr/>
      </dsp:nvSpPr>
      <dsp:spPr>
        <a:xfrm>
          <a:off x="8185809" y="2852121"/>
          <a:ext cx="1859630" cy="1115778"/>
        </a:xfrm>
        <a:prstGeom prst="rect">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a:t>Software​</a:t>
          </a:r>
          <a:endParaRPr lang="en-US" sz="1600" kern="1200"/>
        </a:p>
      </dsp:txBody>
      <dsp:txXfrm>
        <a:off x="8185809" y="2852121"/>
        <a:ext cx="1859630" cy="11157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027AC-0375-4E0F-9C75-3499C2513139}">
      <dsp:nvSpPr>
        <dsp:cNvPr id="0" name=""/>
        <dsp:cNvSpPr/>
      </dsp:nvSpPr>
      <dsp:spPr>
        <a:xfrm>
          <a:off x="877472" y="19299"/>
          <a:ext cx="1612687" cy="1612687"/>
        </a:xfrm>
        <a:prstGeom prst="ellipse">
          <a:avLst/>
        </a:prstGeom>
        <a:solidFill>
          <a:srgbClr val="07A2B2"/>
        </a:solidFill>
        <a:ln>
          <a:noFill/>
        </a:ln>
        <a:effectLst/>
      </dsp:spPr>
      <dsp:style>
        <a:lnRef idx="0">
          <a:scrgbClr r="0" g="0" b="0"/>
        </a:lnRef>
        <a:fillRef idx="1">
          <a:scrgbClr r="0" g="0" b="0"/>
        </a:fillRef>
        <a:effectRef idx="0">
          <a:scrgbClr r="0" g="0" b="0"/>
        </a:effectRef>
        <a:fontRef idx="minor"/>
      </dsp:style>
    </dsp:sp>
    <dsp:sp modelId="{8F3AF398-93C3-429C-86B9-1D25487D04EB}">
      <dsp:nvSpPr>
        <dsp:cNvPr id="0" name=""/>
        <dsp:cNvSpPr/>
      </dsp:nvSpPr>
      <dsp:spPr>
        <a:xfrm>
          <a:off x="1221160" y="362987"/>
          <a:ext cx="925312" cy="925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762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34A990-C805-41E2-9FB7-F880510747A3}">
      <dsp:nvSpPr>
        <dsp:cNvPr id="0" name=""/>
        <dsp:cNvSpPr/>
      </dsp:nvSpPr>
      <dsp:spPr>
        <a:xfrm>
          <a:off x="374763" y="1762070"/>
          <a:ext cx="2643750" cy="1521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n-US" sz="1400" b="0" i="0" kern="1200" dirty="0">
              <a:solidFill>
                <a:srgbClr val="176B93"/>
              </a:solidFill>
              <a:latin typeface="+mn-lt"/>
            </a:rPr>
            <a:t>AHO will notify all ELIGIBLE ACHP's via email </a:t>
          </a:r>
          <a:r>
            <a:rPr lang="en-US" sz="1400" b="0" i="0" kern="1200" dirty="0">
              <a:latin typeface="+mn-lt"/>
            </a:rPr>
            <a:t>​</a:t>
          </a:r>
          <a:endParaRPr lang="en-US" sz="1400" kern="1200" dirty="0">
            <a:latin typeface="+mn-lt"/>
          </a:endParaRPr>
        </a:p>
      </dsp:txBody>
      <dsp:txXfrm>
        <a:off x="374763" y="1762070"/>
        <a:ext cx="2643750" cy="1521914"/>
      </dsp:txXfrm>
    </dsp:sp>
    <dsp:sp modelId="{9A7FCE37-E229-4843-A3F0-0DF94C513ABF}">
      <dsp:nvSpPr>
        <dsp:cNvPr id="0" name=""/>
        <dsp:cNvSpPr/>
      </dsp:nvSpPr>
      <dsp:spPr>
        <a:xfrm>
          <a:off x="3983878" y="19299"/>
          <a:ext cx="1612687" cy="1612687"/>
        </a:xfrm>
        <a:prstGeom prst="ellipse">
          <a:avLst/>
        </a:prstGeom>
        <a:solidFill>
          <a:srgbClr val="07A2B2"/>
        </a:solidFill>
        <a:ln>
          <a:noFill/>
        </a:ln>
        <a:effectLst/>
      </dsp:spPr>
      <dsp:style>
        <a:lnRef idx="0">
          <a:scrgbClr r="0" g="0" b="0"/>
        </a:lnRef>
        <a:fillRef idx="1">
          <a:scrgbClr r="0" g="0" b="0"/>
        </a:fillRef>
        <a:effectRef idx="0">
          <a:scrgbClr r="0" g="0" b="0"/>
        </a:effectRef>
        <a:fontRef idx="minor"/>
      </dsp:style>
    </dsp:sp>
    <dsp:sp modelId="{A470E048-56EB-4B27-8B6D-9C933B14714F}">
      <dsp:nvSpPr>
        <dsp:cNvPr id="0" name=""/>
        <dsp:cNvSpPr/>
      </dsp:nvSpPr>
      <dsp:spPr>
        <a:xfrm>
          <a:off x="4327566" y="362987"/>
          <a:ext cx="925312" cy="925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762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CDE18D-C745-47B3-880D-0C47779DD45B}">
      <dsp:nvSpPr>
        <dsp:cNvPr id="0" name=""/>
        <dsp:cNvSpPr/>
      </dsp:nvSpPr>
      <dsp:spPr>
        <a:xfrm>
          <a:off x="3455525" y="1832154"/>
          <a:ext cx="2643750" cy="1521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n-US" sz="1400" b="0" i="0" kern="1200" cap="all" dirty="0">
              <a:solidFill>
                <a:srgbClr val="176B93"/>
              </a:solidFill>
              <a:latin typeface="Calibri" panose="020F0502020204030204"/>
              <a:ea typeface="+mn-ea"/>
              <a:cs typeface="+mn-cs"/>
            </a:rPr>
            <a:t>ACHP’s can apply via smarty grants. </a:t>
          </a:r>
          <a:r>
            <a:rPr lang="en-US" sz="1400" kern="1200" dirty="0">
              <a:solidFill>
                <a:srgbClr val="176B93"/>
              </a:solidFill>
            </a:rPr>
            <a:t>The Grant Administration System will explain the application process and potential funding opportunities.</a:t>
          </a:r>
          <a:endParaRPr lang="en-US" sz="1400" b="0" i="0" kern="1200" cap="all" dirty="0">
            <a:solidFill>
              <a:srgbClr val="176B93"/>
            </a:solidFill>
            <a:latin typeface="Calibri" panose="020F0502020204030204"/>
            <a:ea typeface="+mn-ea"/>
            <a:cs typeface="+mn-cs"/>
          </a:endParaRPr>
        </a:p>
      </dsp:txBody>
      <dsp:txXfrm>
        <a:off x="3455525" y="1832154"/>
        <a:ext cx="2643750" cy="1521914"/>
      </dsp:txXfrm>
    </dsp:sp>
    <dsp:sp modelId="{9C79CB5E-40DB-4645-B0F2-21F7B9E7A11A}">
      <dsp:nvSpPr>
        <dsp:cNvPr id="0" name=""/>
        <dsp:cNvSpPr/>
      </dsp:nvSpPr>
      <dsp:spPr>
        <a:xfrm>
          <a:off x="7090285" y="19299"/>
          <a:ext cx="1612687" cy="1612687"/>
        </a:xfrm>
        <a:prstGeom prst="ellipse">
          <a:avLst/>
        </a:prstGeom>
        <a:solidFill>
          <a:srgbClr val="07A2B2"/>
        </a:solidFill>
        <a:ln>
          <a:noFill/>
        </a:ln>
        <a:effectLst/>
      </dsp:spPr>
      <dsp:style>
        <a:lnRef idx="0">
          <a:scrgbClr r="0" g="0" b="0"/>
        </a:lnRef>
        <a:fillRef idx="1">
          <a:scrgbClr r="0" g="0" b="0"/>
        </a:fillRef>
        <a:effectRef idx="0">
          <a:scrgbClr r="0" g="0" b="0"/>
        </a:effectRef>
        <a:fontRef idx="minor"/>
      </dsp:style>
    </dsp:sp>
    <dsp:sp modelId="{7D50D3F1-35A0-48EF-8A6C-E0186D9A43DA}">
      <dsp:nvSpPr>
        <dsp:cNvPr id="0" name=""/>
        <dsp:cNvSpPr/>
      </dsp:nvSpPr>
      <dsp:spPr>
        <a:xfrm>
          <a:off x="7433972" y="362987"/>
          <a:ext cx="925312" cy="9253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762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D55EDA-310A-4990-AA87-B8FFA7649F9A}">
      <dsp:nvSpPr>
        <dsp:cNvPr id="0" name=""/>
        <dsp:cNvSpPr/>
      </dsp:nvSpPr>
      <dsp:spPr>
        <a:xfrm>
          <a:off x="6581178" y="1882788"/>
          <a:ext cx="2643750" cy="1521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n-US" sz="1400" kern="1200" dirty="0">
              <a:solidFill>
                <a:srgbClr val="176B93"/>
              </a:solidFill>
            </a:rPr>
            <a:t>Key information about the grant opportunity will be published on the NSW Government Grants and Funding Finder via nsw.gov.au/grants-and-funding.</a:t>
          </a:r>
          <a:endParaRPr lang="en-US" sz="1400" b="0" i="0" kern="1200" cap="all" dirty="0">
            <a:solidFill>
              <a:srgbClr val="176B93"/>
            </a:solidFill>
            <a:latin typeface="Calibri" panose="020F0502020204030204"/>
            <a:ea typeface="+mn-ea"/>
            <a:cs typeface="+mn-cs"/>
          </a:endParaRPr>
        </a:p>
      </dsp:txBody>
      <dsp:txXfrm>
        <a:off x="6581178" y="1882788"/>
        <a:ext cx="2643750" cy="15219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771F62-32F3-4406-B595-7EC55B745C17}">
      <dsp:nvSpPr>
        <dsp:cNvPr id="0" name=""/>
        <dsp:cNvSpPr/>
      </dsp:nvSpPr>
      <dsp:spPr>
        <a:xfrm>
          <a:off x="10433" y="0"/>
          <a:ext cx="9975839" cy="1067996"/>
        </a:xfrm>
        <a:prstGeom prst="roundRect">
          <a:avLst>
            <a:gd name="adj" fmla="val 10000"/>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0" i="0" kern="1200" dirty="0">
              <a:solidFill>
                <a:schemeClr val="bg1"/>
              </a:solidFill>
            </a:rPr>
            <a:t>Sign a funding agreement for the agreed activities and return to the AHO by 16 October 2024</a:t>
          </a:r>
          <a:endParaRPr lang="en-US" sz="1800" kern="1200" dirty="0">
            <a:solidFill>
              <a:schemeClr val="bg1"/>
            </a:solidFill>
          </a:endParaRPr>
        </a:p>
      </dsp:txBody>
      <dsp:txXfrm>
        <a:off x="41714" y="31281"/>
        <a:ext cx="7908944" cy="1005434"/>
      </dsp:txXfrm>
    </dsp:sp>
    <dsp:sp modelId="{6F8E62B3-A5B9-4E97-B208-75846D171E48}">
      <dsp:nvSpPr>
        <dsp:cNvPr id="0" name=""/>
        <dsp:cNvSpPr/>
      </dsp:nvSpPr>
      <dsp:spPr>
        <a:xfrm>
          <a:off x="508526" y="1272935"/>
          <a:ext cx="10238686" cy="2581514"/>
        </a:xfrm>
        <a:prstGeom prst="roundRect">
          <a:avLst>
            <a:gd name="adj" fmla="val 10000"/>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0" i="0" u="none" strike="noStrike" kern="1200" dirty="0">
              <a:solidFill>
                <a:schemeClr val="bg1"/>
              </a:solidFill>
              <a:latin typeface="+mn-lt"/>
            </a:rPr>
            <a:t>Successful applicants will be required to report to the Sector Development team on the agreed activities on:</a:t>
          </a:r>
        </a:p>
        <a:p>
          <a:pPr marL="0" lvl="0" indent="0" algn="l" defTabSz="800100">
            <a:lnSpc>
              <a:spcPct val="90000"/>
            </a:lnSpc>
            <a:spcBef>
              <a:spcPct val="0"/>
            </a:spcBef>
            <a:spcAft>
              <a:spcPct val="35000"/>
            </a:spcAft>
            <a:buNone/>
          </a:pPr>
          <a:r>
            <a:rPr lang="en-AU" sz="1800" b="0" kern="1200" dirty="0">
              <a:solidFill>
                <a:schemeClr val="lt1"/>
              </a:solidFill>
              <a:effectLst/>
              <a:latin typeface="+mn-lt"/>
              <a:ea typeface="+mn-ea"/>
              <a:cs typeface="+mn-cs"/>
            </a:rPr>
            <a:t>• </a:t>
          </a:r>
          <a:r>
            <a:rPr lang="en-AU" sz="1800" b="0" i="0" u="none" strike="noStrike" kern="1200" dirty="0">
              <a:solidFill>
                <a:schemeClr val="bg1"/>
              </a:solidFill>
              <a:latin typeface="+mn-lt"/>
            </a:rPr>
            <a:t>13 January 2025</a:t>
          </a:r>
        </a:p>
        <a:p>
          <a:pPr marL="0" lvl="0" indent="0" algn="l" defTabSz="800100">
            <a:lnSpc>
              <a:spcPct val="90000"/>
            </a:lnSpc>
            <a:spcBef>
              <a:spcPct val="0"/>
            </a:spcBef>
            <a:spcAft>
              <a:spcPct val="35000"/>
            </a:spcAft>
            <a:buNone/>
          </a:pPr>
          <a:r>
            <a:rPr lang="en-AU" sz="1800" b="0" kern="1200" dirty="0">
              <a:solidFill>
                <a:schemeClr val="lt1"/>
              </a:solidFill>
              <a:effectLst/>
              <a:latin typeface="+mn-lt"/>
              <a:ea typeface="+mn-ea"/>
              <a:cs typeface="+mn-cs"/>
            </a:rPr>
            <a:t>• </a:t>
          </a:r>
          <a:r>
            <a:rPr lang="en-AU" sz="1800" b="0" i="0" u="none" strike="noStrike" kern="1200" dirty="0">
              <a:solidFill>
                <a:schemeClr val="bg1"/>
              </a:solidFill>
              <a:latin typeface="+mn-lt"/>
            </a:rPr>
            <a:t>2 March 2025</a:t>
          </a:r>
        </a:p>
        <a:p>
          <a:pPr marL="0" lvl="0" indent="0" algn="l" defTabSz="800100">
            <a:lnSpc>
              <a:spcPct val="90000"/>
            </a:lnSpc>
            <a:spcBef>
              <a:spcPct val="0"/>
            </a:spcBef>
            <a:spcAft>
              <a:spcPct val="35000"/>
            </a:spcAft>
            <a:buNone/>
          </a:pPr>
          <a:r>
            <a:rPr lang="en-AU" sz="1800" b="0" kern="1200" dirty="0">
              <a:solidFill>
                <a:schemeClr val="lt1"/>
              </a:solidFill>
              <a:effectLst/>
              <a:latin typeface="+mn-lt"/>
              <a:ea typeface="+mn-ea"/>
              <a:cs typeface="+mn-cs"/>
            </a:rPr>
            <a:t>• </a:t>
          </a:r>
          <a:r>
            <a:rPr lang="en-AU" sz="1800" b="0" i="0" u="none" strike="noStrike" kern="1200" dirty="0">
              <a:solidFill>
                <a:schemeClr val="bg1"/>
              </a:solidFill>
              <a:latin typeface="+mn-lt"/>
            </a:rPr>
            <a:t>2 June 2025</a:t>
          </a:r>
        </a:p>
        <a:p>
          <a:pPr marL="0" lvl="0" indent="0" algn="l" defTabSz="800100">
            <a:lnSpc>
              <a:spcPct val="90000"/>
            </a:lnSpc>
            <a:spcBef>
              <a:spcPct val="0"/>
            </a:spcBef>
            <a:spcAft>
              <a:spcPct val="35000"/>
            </a:spcAft>
            <a:buNone/>
          </a:pPr>
          <a:r>
            <a:rPr lang="en-US" sz="1800" b="0" i="0" u="none" strike="noStrike" kern="1200" dirty="0">
              <a:solidFill>
                <a:schemeClr val="bg1"/>
              </a:solidFill>
              <a:latin typeface="+mn-lt"/>
            </a:rPr>
            <a:t>These are indicative dates, subject to change based on timing of when milestones are achieved. Payments are paid on agreed milestones. </a:t>
          </a:r>
        </a:p>
      </dsp:txBody>
      <dsp:txXfrm>
        <a:off x="584136" y="1348545"/>
        <a:ext cx="7873770" cy="2430294"/>
      </dsp:txXfrm>
    </dsp:sp>
    <dsp:sp modelId="{F0F329D0-5222-4B9E-BC0F-A2C486AEBBA8}">
      <dsp:nvSpPr>
        <dsp:cNvPr id="0" name=""/>
        <dsp:cNvSpPr/>
      </dsp:nvSpPr>
      <dsp:spPr>
        <a:xfrm>
          <a:off x="1762503" y="4043859"/>
          <a:ext cx="9357320" cy="1555227"/>
        </a:xfrm>
        <a:prstGeom prst="roundRect">
          <a:avLst>
            <a:gd name="adj" fmla="val 10000"/>
          </a:avLst>
        </a:prstGeom>
        <a:solidFill>
          <a:srgbClr val="07A2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AU" sz="1800" b="0" i="0" kern="1200" dirty="0"/>
            <a:t>A final report, including an acquittal component within one month after the end date, or when the activity has been finalised </a:t>
          </a:r>
          <a:r>
            <a:rPr lang="en-AU" sz="1800" b="0" i="0" kern="1200" dirty="0">
              <a:solidFill>
                <a:schemeClr val="bg1"/>
              </a:solidFill>
            </a:rPr>
            <a:t>verifying that the Funding has been spent in accordance with the Funding Agreement, plus provide any receipts for expenditure of the Funding.</a:t>
          </a:r>
        </a:p>
      </dsp:txBody>
      <dsp:txXfrm>
        <a:off x="1808054" y="4089410"/>
        <a:ext cx="7243081" cy="1464125"/>
      </dsp:txXfrm>
    </dsp:sp>
    <dsp:sp modelId="{4C20AEFF-555C-47B3-AD6E-B501AD8B5461}">
      <dsp:nvSpPr>
        <dsp:cNvPr id="0" name=""/>
        <dsp:cNvSpPr/>
      </dsp:nvSpPr>
      <dsp:spPr>
        <a:xfrm>
          <a:off x="8421167" y="437678"/>
          <a:ext cx="1197490" cy="119749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690602" y="437678"/>
        <a:ext cx="658620" cy="901111"/>
      </dsp:txXfrm>
    </dsp:sp>
    <dsp:sp modelId="{84BC33D9-2ED1-49B5-BEE0-19247BE3EB97}">
      <dsp:nvSpPr>
        <dsp:cNvPr id="0" name=""/>
        <dsp:cNvSpPr/>
      </dsp:nvSpPr>
      <dsp:spPr>
        <a:xfrm>
          <a:off x="9140104" y="3534133"/>
          <a:ext cx="1197490" cy="119749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409539" y="3534133"/>
        <a:ext cx="658620" cy="90111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E56230-C815-8849-8612-D92A8D471BFF}" type="datetimeFigureOut">
              <a:rPr lang="en-US" smtClean="0"/>
              <a:t>8/30/2024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CFDBED-DB3C-7343-BA23-B4969E557F94}" type="slidenum">
              <a:rPr lang="en-US" smtClean="0"/>
              <a:t>‹#›</a:t>
            </a:fld>
            <a:endParaRPr lang="en-US"/>
          </a:p>
        </p:txBody>
      </p:sp>
    </p:spTree>
    <p:extLst>
      <p:ext uri="{BB962C8B-B14F-4D97-AF65-F5344CB8AC3E}">
        <p14:creationId xmlns:p14="http://schemas.microsoft.com/office/powerpoint/2010/main" val="3889088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3DCFDBED-DB3C-7343-BA23-B4969E557F94}" type="slidenum">
              <a:rPr lang="en-US" smtClean="0"/>
              <a:t>13</a:t>
            </a:fld>
            <a:endParaRPr lang="en-US"/>
          </a:p>
        </p:txBody>
      </p:sp>
    </p:spTree>
    <p:extLst>
      <p:ext uri="{BB962C8B-B14F-4D97-AF65-F5344CB8AC3E}">
        <p14:creationId xmlns:p14="http://schemas.microsoft.com/office/powerpoint/2010/main" val="2063950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BB54A6-EBD4-1B4A-B843-79C475033778}"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438728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BB54A6-EBD4-1B4A-B843-79C475033778}"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3743453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BB54A6-EBD4-1B4A-B843-79C475033778}"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753092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BB54A6-EBD4-1B4A-B843-79C475033778}"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2257007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BB54A6-EBD4-1B4A-B843-79C475033778}"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3341967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3BB54A6-EBD4-1B4A-B843-79C475033778}"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4120241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BB54A6-EBD4-1B4A-B843-79C475033778}"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2383206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BB54A6-EBD4-1B4A-B843-79C475033778}"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326128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BB54A6-EBD4-1B4A-B843-79C475033778}"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4038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3BB54A6-EBD4-1B4A-B843-79C475033778}"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1020774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3BB54A6-EBD4-1B4A-B843-79C475033778}"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678C03-42D0-D447-B75F-690C250C3269}" type="slidenum">
              <a:rPr lang="en-US" smtClean="0"/>
              <a:t>‹#›</a:t>
            </a:fld>
            <a:endParaRPr lang="en-US"/>
          </a:p>
        </p:txBody>
      </p:sp>
    </p:spTree>
    <p:extLst>
      <p:ext uri="{BB962C8B-B14F-4D97-AF65-F5344CB8AC3E}">
        <p14:creationId xmlns:p14="http://schemas.microsoft.com/office/powerpoint/2010/main" val="1226466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BB54A6-EBD4-1B4A-B843-79C475033778}" type="datetimeFigureOut">
              <a:rPr lang="en-US" smtClean="0"/>
              <a:t>8/30/2024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678C03-42D0-D447-B75F-690C250C3269}" type="slidenum">
              <a:rPr lang="en-US" smtClean="0"/>
              <a:t>‹#›</a:t>
            </a:fld>
            <a:endParaRPr lang="en-US"/>
          </a:p>
        </p:txBody>
      </p:sp>
    </p:spTree>
    <p:extLst>
      <p:ext uri="{BB962C8B-B14F-4D97-AF65-F5344CB8AC3E}">
        <p14:creationId xmlns:p14="http://schemas.microsoft.com/office/powerpoint/2010/main" val="41100908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4.xm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diagramQuickStyle" Target="../diagrams/quickStyle4.xml"/><Relationship Id="rId5" Type="http://schemas.openxmlformats.org/officeDocument/2006/relationships/image" Target="../media/image7.png"/><Relationship Id="rId10" Type="http://schemas.openxmlformats.org/officeDocument/2006/relationships/diagramLayout" Target="../diagrams/layout4.xml"/><Relationship Id="rId4" Type="http://schemas.openxmlformats.org/officeDocument/2006/relationships/image" Target="../media/image6.png"/><Relationship Id="rId9" Type="http://schemas.openxmlformats.org/officeDocument/2006/relationships/diagramData" Target="../diagrams/data4.xml"/><Relationship Id="rId14" Type="http://schemas.openxmlformats.org/officeDocument/2006/relationships/hyperlink" Target="mailto:sectordevelopment@aho.nsw.gov.au"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diagramColors" Target="../diagrams/colors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diagramQuickStyle" Target="../diagrams/quickStyle5.xml"/><Relationship Id="rId5" Type="http://schemas.openxmlformats.org/officeDocument/2006/relationships/image" Target="../media/image7.png"/><Relationship Id="rId10" Type="http://schemas.openxmlformats.org/officeDocument/2006/relationships/diagramLayout" Target="../diagrams/layout5.xml"/><Relationship Id="rId4" Type="http://schemas.openxmlformats.org/officeDocument/2006/relationships/image" Target="../media/image6.png"/><Relationship Id="rId9"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mailto:SectorInvestment@aho.nsw.gov.au" TargetMode="External"/><Relationship Id="rId4" Type="http://schemas.openxmlformats.org/officeDocument/2006/relationships/hyperlink" Target="https://www.aho.nsw.gov.a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diagramQuickStyle" Target="../diagrams/quickStyle1.xml"/><Relationship Id="rId5" Type="http://schemas.openxmlformats.org/officeDocument/2006/relationships/image" Target="../media/image7.png"/><Relationship Id="rId10" Type="http://schemas.openxmlformats.org/officeDocument/2006/relationships/diagramLayout" Target="../diagrams/layout1.xml"/><Relationship Id="rId4" Type="http://schemas.openxmlformats.org/officeDocument/2006/relationships/image" Target="../media/image6.png"/><Relationship Id="rId9"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7.emf"/></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diagramQuickStyle" Target="../diagrams/quickStyle2.xml"/><Relationship Id="rId5" Type="http://schemas.openxmlformats.org/officeDocument/2006/relationships/image" Target="../media/image7.png"/><Relationship Id="rId10" Type="http://schemas.openxmlformats.org/officeDocument/2006/relationships/diagramLayout" Target="../diagrams/layout2.xml"/><Relationship Id="rId4" Type="http://schemas.openxmlformats.org/officeDocument/2006/relationships/image" Target="../media/image6.png"/><Relationship Id="rId9"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diagramDrawing" Target="../diagrams/drawing3.xm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diagramQuickStyle" Target="../diagrams/quickStyle3.xml"/><Relationship Id="rId5" Type="http://schemas.openxmlformats.org/officeDocument/2006/relationships/image" Target="../media/image7.png"/><Relationship Id="rId10" Type="http://schemas.openxmlformats.org/officeDocument/2006/relationships/diagramLayout" Target="../diagrams/layout3.xml"/><Relationship Id="rId4" Type="http://schemas.openxmlformats.org/officeDocument/2006/relationships/image" Target="../media/image6.png"/><Relationship Id="rId9"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D36FCF77-C53A-F051-23EA-D920870A50EC}"/>
              </a:ext>
            </a:extLst>
          </p:cNvPr>
          <p:cNvPicPr>
            <a:picLocks noGrp="1" noChangeAspect="1"/>
          </p:cNvPicPr>
          <p:nvPr>
            <p:ph idx="1"/>
          </p:nvPr>
        </p:nvPicPr>
        <p:blipFill>
          <a:blip r:embed="rId2"/>
          <a:stretch>
            <a:fillRect/>
          </a:stretch>
        </p:blipFill>
        <p:spPr>
          <a:xfrm>
            <a:off x="0" y="0"/>
            <a:ext cx="12192000" cy="6858000"/>
          </a:xfrm>
        </p:spPr>
      </p:pic>
      <p:pic>
        <p:nvPicPr>
          <p:cNvPr id="3" name="Picture 2" descr="A black background with white text&#10;&#10;Description automatically generated">
            <a:extLst>
              <a:ext uri="{FF2B5EF4-FFF2-40B4-BE49-F238E27FC236}">
                <a16:creationId xmlns:a16="http://schemas.microsoft.com/office/drawing/2014/main" id="{FA3A16B4-9D34-3EAD-EBDC-9427AEB332F8}"/>
              </a:ext>
            </a:extLst>
          </p:cNvPr>
          <p:cNvPicPr>
            <a:picLocks noChangeAspect="1"/>
          </p:cNvPicPr>
          <p:nvPr/>
        </p:nvPicPr>
        <p:blipFill>
          <a:blip r:embed="rId3"/>
          <a:stretch>
            <a:fillRect/>
          </a:stretch>
        </p:blipFill>
        <p:spPr>
          <a:xfrm>
            <a:off x="593125" y="264630"/>
            <a:ext cx="4029855" cy="1200709"/>
          </a:xfrm>
          <a:prstGeom prst="rect">
            <a:avLst/>
          </a:prstGeom>
        </p:spPr>
      </p:pic>
      <p:sp>
        <p:nvSpPr>
          <p:cNvPr id="8" name="TextBox 7">
            <a:extLst>
              <a:ext uri="{FF2B5EF4-FFF2-40B4-BE49-F238E27FC236}">
                <a16:creationId xmlns:a16="http://schemas.microsoft.com/office/drawing/2014/main" id="{A09FE47A-E711-6A60-B70C-AA1D7C16725F}"/>
              </a:ext>
            </a:extLst>
          </p:cNvPr>
          <p:cNvSpPr txBox="1"/>
          <p:nvPr/>
        </p:nvSpPr>
        <p:spPr>
          <a:xfrm>
            <a:off x="964163" y="2148908"/>
            <a:ext cx="10381861" cy="53860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fontAlgn="base"/>
            <a:r>
              <a:rPr lang="en-GB" sz="5400" b="1" i="0" u="none" strike="noStrike" dirty="0">
                <a:solidFill>
                  <a:srgbClr val="FFFFFF"/>
                </a:solidFill>
                <a:effectLst/>
                <a:latin typeface="Calibri" panose="020F0502020204030204" pitchFamily="34" charset="0"/>
              </a:rPr>
              <a:t>AHO Sector Development</a:t>
            </a:r>
            <a:r>
              <a:rPr lang="en-US" sz="5400" b="0" i="0" dirty="0">
                <a:solidFill>
                  <a:srgbClr val="000000"/>
                </a:solidFill>
                <a:effectLst/>
                <a:latin typeface="Calibri" panose="020F0502020204030204" pitchFamily="34" charset="0"/>
              </a:rPr>
              <a:t>​</a:t>
            </a:r>
            <a:endParaRPr lang="en-US" sz="5400" b="0" i="0" dirty="0">
              <a:solidFill>
                <a:srgbClr val="000000"/>
              </a:solidFill>
              <a:effectLst/>
              <a:latin typeface="Segoe UI" panose="020B0502040204020203" pitchFamily="34" charset="0"/>
            </a:endParaRPr>
          </a:p>
          <a:p>
            <a:pPr algn="ctr" rtl="0" fontAlgn="base"/>
            <a:r>
              <a:rPr lang="en-GB" sz="5400" b="1" i="0" u="none" strike="noStrike" dirty="0">
                <a:solidFill>
                  <a:srgbClr val="FFFFFF"/>
                </a:solidFill>
                <a:effectLst/>
                <a:latin typeface="Calibri" panose="020F0502020204030204" pitchFamily="34" charset="0"/>
              </a:rPr>
              <a:t>Sector Capability Grants </a:t>
            </a:r>
          </a:p>
          <a:p>
            <a:pPr algn="ctr" rtl="0" fontAlgn="base"/>
            <a:r>
              <a:rPr lang="en-GB" sz="4400" b="1" dirty="0">
                <a:solidFill>
                  <a:srgbClr val="FFFFFF"/>
                </a:solidFill>
                <a:latin typeface="Calibri" panose="020F0502020204030204" pitchFamily="34" charset="0"/>
              </a:rPr>
              <a:t>FY 2024 – 2025</a:t>
            </a:r>
            <a:r>
              <a:rPr lang="en-US" sz="4400" b="0" i="0" dirty="0">
                <a:solidFill>
                  <a:srgbClr val="000000"/>
                </a:solidFill>
                <a:effectLst/>
                <a:latin typeface="Calibri" panose="020F0502020204030204" pitchFamily="34" charset="0"/>
              </a:rPr>
              <a:t>​</a:t>
            </a:r>
            <a:endParaRPr lang="en-US" sz="5400" dirty="0">
              <a:solidFill>
                <a:srgbClr val="000000"/>
              </a:solidFill>
              <a:latin typeface="Calibri" panose="020F0502020204030204" pitchFamily="34" charset="0"/>
            </a:endParaRPr>
          </a:p>
          <a:p>
            <a:pPr algn="ctr" rtl="0" fontAlgn="base"/>
            <a:r>
              <a:rPr lang="en-US" sz="3000" dirty="0">
                <a:solidFill>
                  <a:schemeClr val="bg1"/>
                </a:solidFill>
                <a:latin typeface="Calibri" panose="020F0502020204030204" pitchFamily="34" charset="0"/>
              </a:rPr>
              <a:t>Webinar Dates</a:t>
            </a:r>
          </a:p>
          <a:p>
            <a:pPr algn="ctr" rtl="0" fontAlgn="base"/>
            <a:r>
              <a:rPr lang="en-AU" sz="2000" dirty="0">
                <a:solidFill>
                  <a:schemeClr val="bg1"/>
                </a:solidFill>
                <a:latin typeface="Calibri" panose="020F0502020204030204" pitchFamily="34" charset="0"/>
              </a:rPr>
              <a:t>Wednesday 21 August 2024</a:t>
            </a:r>
          </a:p>
          <a:p>
            <a:pPr algn="ctr" rtl="0" fontAlgn="base"/>
            <a:r>
              <a:rPr lang="en-AU" sz="2000" dirty="0">
                <a:solidFill>
                  <a:schemeClr val="bg1"/>
                </a:solidFill>
                <a:latin typeface="Calibri" panose="020F0502020204030204" pitchFamily="34" charset="0"/>
              </a:rPr>
              <a:t>Thursday 22 August 2024</a:t>
            </a:r>
          </a:p>
          <a:p>
            <a:pPr algn="ctr" rtl="0" fontAlgn="base"/>
            <a:r>
              <a:rPr lang="en-AU" sz="2000" dirty="0">
                <a:solidFill>
                  <a:schemeClr val="bg1"/>
                </a:solidFill>
                <a:latin typeface="Calibri" panose="020F0502020204030204" pitchFamily="34" charset="0"/>
              </a:rPr>
              <a:t>Friday 23 August 2024</a:t>
            </a:r>
          </a:p>
          <a:p>
            <a:pPr algn="ctr" rtl="0" fontAlgn="base"/>
            <a:endParaRPr lang="en-US" sz="4800" dirty="0">
              <a:solidFill>
                <a:schemeClr val="bg1"/>
              </a:solidFill>
              <a:latin typeface="Calibri" panose="020F0502020204030204" pitchFamily="34" charset="0"/>
            </a:endParaRPr>
          </a:p>
          <a:p>
            <a:pPr algn="ctr" rtl="0" fontAlgn="base"/>
            <a:endParaRPr lang="en-US" sz="5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716634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1"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381488"/>
            <a:ext cx="12192000" cy="3006904"/>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736509"/>
            <a:ext cx="12192001" cy="1121491"/>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332057" y="97286"/>
            <a:ext cx="6225697" cy="1149106"/>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883686" y="244700"/>
            <a:ext cx="6247093"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2800" b="1" dirty="0">
                <a:solidFill>
                  <a:srgbClr val="FFFFFF"/>
                </a:solidFill>
                <a:latin typeface="Calibri" panose="020F0502020204030204" pitchFamily="34" charset="0"/>
              </a:rPr>
              <a:t>Questions</a:t>
            </a:r>
            <a:r>
              <a:rPr lang="en-AU" sz="1800" b="0" i="0" dirty="0">
                <a:solidFill>
                  <a:srgbClr val="000000"/>
                </a:solidFill>
                <a:effectLst/>
                <a:latin typeface="Calibri" panose="020F0502020204030204" pitchFamily="34" charset="0"/>
              </a:rPr>
              <a:t>​</a:t>
            </a:r>
            <a:r>
              <a:rPr lang="en-AU" sz="1800" b="1" i="0" u="none" strike="noStrike" dirty="0">
                <a:solidFill>
                  <a:srgbClr val="B42F34"/>
                </a:solidFill>
                <a:effectLst/>
                <a:latin typeface="Calibri" panose="020F0502020204030204" pitchFamily="34" charset="0"/>
              </a:rPr>
              <a:t>​</a:t>
            </a:r>
            <a:r>
              <a:rPr lang="en-AU" sz="1800" b="0" i="0" dirty="0">
                <a:solidFill>
                  <a:srgbClr val="000000"/>
                </a:solidFill>
                <a:effectLst/>
                <a:latin typeface="Calibri" panose="020F0502020204030204" pitchFamily="34" charset="0"/>
              </a:rPr>
              <a:t>​</a:t>
            </a:r>
            <a:endParaRPr lang="en-US" sz="2400" b="1" dirty="0">
              <a:solidFill>
                <a:schemeClr val="bg1"/>
              </a:solidFill>
              <a:latin typeface="Gotham Bold" pitchFamily="2" charset="0"/>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437763" y="0"/>
            <a:ext cx="2754238" cy="212888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4" name="Table 24">
            <a:extLst>
              <a:ext uri="{FF2B5EF4-FFF2-40B4-BE49-F238E27FC236}">
                <a16:creationId xmlns:a16="http://schemas.microsoft.com/office/drawing/2014/main" id="{97A1CA3B-43ED-369C-E644-C4180909BCF2}"/>
              </a:ext>
            </a:extLst>
          </p:cNvPr>
          <p:cNvGraphicFramePr>
            <a:graphicFrameLocks noGrp="1"/>
          </p:cNvGraphicFramePr>
          <p:nvPr>
            <p:extLst>
              <p:ext uri="{D42A27DB-BD31-4B8C-83A1-F6EECF244321}">
                <p14:modId xmlns:p14="http://schemas.microsoft.com/office/powerpoint/2010/main" val="2611149866"/>
              </p:ext>
            </p:extLst>
          </p:nvPr>
        </p:nvGraphicFramePr>
        <p:xfrm>
          <a:off x="952488" y="1263298"/>
          <a:ext cx="10135926" cy="4780913"/>
        </p:xfrm>
        <a:graphic>
          <a:graphicData uri="http://schemas.openxmlformats.org/drawingml/2006/table">
            <a:tbl>
              <a:tblPr firstRow="1" bandRow="1">
                <a:tableStyleId>{69CF1AB2-1976-4502-BF36-3FF5EA218861}</a:tableStyleId>
              </a:tblPr>
              <a:tblGrid>
                <a:gridCol w="10135926">
                  <a:extLst>
                    <a:ext uri="{9D8B030D-6E8A-4147-A177-3AD203B41FA5}">
                      <a16:colId xmlns:a16="http://schemas.microsoft.com/office/drawing/2014/main" val="2638849700"/>
                    </a:ext>
                  </a:extLst>
                </a:gridCol>
              </a:tblGrid>
              <a:tr h="583074">
                <a:tc>
                  <a:txBody>
                    <a:bodyPr/>
                    <a:lstStyle/>
                    <a:p>
                      <a:r>
                        <a:rPr lang="en-AU" sz="1600" b="1" kern="1200" dirty="0">
                          <a:solidFill>
                            <a:schemeClr val="bg1"/>
                          </a:solidFill>
                          <a:latin typeface="+mn-lt"/>
                          <a:ea typeface="+mn-ea"/>
                          <a:cs typeface="+mn-cs"/>
                        </a:rPr>
                        <a:t>Previous Funding and Performance</a:t>
                      </a:r>
                    </a:p>
                    <a:p>
                      <a:pPr marL="285750" indent="-285750">
                        <a:buFont typeface="Arial" panose="020B0604020202020204" pitchFamily="34" charset="0"/>
                        <a:buChar char="•"/>
                      </a:pPr>
                      <a:r>
                        <a:rPr lang="en-AU" sz="1500" b="0" kern="1200" dirty="0">
                          <a:solidFill>
                            <a:schemeClr val="bg1"/>
                          </a:solidFill>
                          <a:latin typeface="+mn-lt"/>
                          <a:ea typeface="+mn-ea"/>
                          <a:cs typeface="+mn-cs"/>
                        </a:rPr>
                        <a:t>Has your organisation previously received AHO grant funding?</a:t>
                      </a:r>
                    </a:p>
                    <a:p>
                      <a:pPr marL="285750" indent="-285750">
                        <a:buFont typeface="Arial" panose="020B0604020202020204" pitchFamily="34" charset="0"/>
                        <a:buChar char="•"/>
                      </a:pPr>
                      <a:r>
                        <a:rPr lang="en-AU" sz="1500" b="0" kern="1200" dirty="0">
                          <a:solidFill>
                            <a:schemeClr val="bg1"/>
                          </a:solidFill>
                          <a:latin typeface="+mn-lt"/>
                          <a:ea typeface="+mn-ea"/>
                          <a:cs typeface="+mn-cs"/>
                        </a:rPr>
                        <a:t>Has your organisation been on any performance improvement plans in the past 12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A2B2"/>
                    </a:solidFill>
                  </a:tcPr>
                </a:tc>
                <a:extLst>
                  <a:ext uri="{0D108BD9-81ED-4DB2-BD59-A6C34878D82A}">
                    <a16:rowId xmlns:a16="http://schemas.microsoft.com/office/drawing/2014/main" val="337878246"/>
                  </a:ext>
                </a:extLst>
              </a:tr>
              <a:tr h="696593">
                <a:tc>
                  <a:txBody>
                    <a:bodyPr/>
                    <a:lstStyle/>
                    <a:p>
                      <a:r>
                        <a:rPr lang="en-AU" sz="1600" b="1" kern="1200" dirty="0">
                          <a:solidFill>
                            <a:schemeClr val="bg1"/>
                          </a:solidFill>
                          <a:latin typeface="+mn-lt"/>
                          <a:ea typeface="+mn-ea"/>
                          <a:cs typeface="+mn-cs"/>
                        </a:rPr>
                        <a:t>Quality and Detail</a:t>
                      </a:r>
                    </a:p>
                    <a:p>
                      <a:pPr marL="285750" indent="-285750">
                        <a:buFont typeface="Arial" panose="020B0604020202020204" pitchFamily="34" charset="0"/>
                        <a:buChar char="•"/>
                      </a:pPr>
                      <a:r>
                        <a:rPr lang="en-AU" sz="1500" b="0" kern="1200" dirty="0">
                          <a:solidFill>
                            <a:schemeClr val="bg1"/>
                          </a:solidFill>
                          <a:latin typeface="+mn-lt"/>
                          <a:ea typeface="+mn-ea"/>
                          <a:cs typeface="+mn-cs"/>
                        </a:rPr>
                        <a:t>How will this grant assist your organisation in achieving or maintaining registration and compliance and / or improving business growth and sustainability?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500" b="0" kern="1200" dirty="0">
                          <a:solidFill>
                            <a:schemeClr val="bg1"/>
                          </a:solidFill>
                          <a:latin typeface="+mn-lt"/>
                          <a:ea typeface="+mn-ea"/>
                          <a:cs typeface="+mn-cs"/>
                        </a:rPr>
                        <a:t>Detail activities that your organisation is planning to fund through the grant and demonstrate how they will address specific project objectives.</a:t>
                      </a:r>
                    </a:p>
                    <a:p>
                      <a:pPr marL="285750" indent="-285750">
                        <a:buFont typeface="Arial" panose="020B0604020202020204" pitchFamily="34" charset="0"/>
                        <a:buChar char="•"/>
                      </a:pPr>
                      <a:r>
                        <a:rPr lang="en-AU" sz="1500" b="0" kern="1200" dirty="0">
                          <a:solidFill>
                            <a:schemeClr val="bg1"/>
                          </a:solidFill>
                          <a:latin typeface="+mn-lt"/>
                          <a:ea typeface="+mn-ea"/>
                          <a:cs typeface="+mn-cs"/>
                        </a:rPr>
                        <a:t>Detail why your oganisation requires the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A2B2"/>
                    </a:solidFill>
                  </a:tcPr>
                </a:tc>
                <a:extLst>
                  <a:ext uri="{0D108BD9-81ED-4DB2-BD59-A6C34878D82A}">
                    <a16:rowId xmlns:a16="http://schemas.microsoft.com/office/drawing/2014/main" val="2995590186"/>
                  </a:ext>
                </a:extLst>
              </a:tr>
              <a:tr h="696593">
                <a:tc>
                  <a:txBody>
                    <a:bodyPr/>
                    <a:lstStyle/>
                    <a:p>
                      <a:r>
                        <a:rPr lang="en-AU" sz="1600" b="1" dirty="0">
                          <a:solidFill>
                            <a:schemeClr val="bg1"/>
                          </a:solidFill>
                        </a:rPr>
                        <a:t>Benefits and Measures of Success</a:t>
                      </a:r>
                    </a:p>
                    <a:p>
                      <a:pPr marL="285750" indent="-285750">
                        <a:buFont typeface="Arial" panose="020B0604020202020204" pitchFamily="34" charset="0"/>
                        <a:buChar char="•"/>
                      </a:pPr>
                      <a:r>
                        <a:rPr lang="en-AU" sz="1500" b="0" dirty="0">
                          <a:solidFill>
                            <a:schemeClr val="bg1"/>
                          </a:solidFill>
                        </a:rPr>
                        <a:t>How will this grant benefit your organisation? Clearly outline desired outcomes.</a:t>
                      </a:r>
                    </a:p>
                    <a:p>
                      <a:pPr marL="285750" indent="-285750">
                        <a:buFont typeface="Arial" panose="020B0604020202020204" pitchFamily="34" charset="0"/>
                        <a:buChar char="•"/>
                      </a:pPr>
                      <a:r>
                        <a:rPr lang="en-AU" sz="1500" b="0" dirty="0">
                          <a:solidFill>
                            <a:schemeClr val="bg1"/>
                          </a:solidFill>
                        </a:rPr>
                        <a:t>How will you measure the effectiveness of desired outcomes?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A2B2"/>
                    </a:solidFill>
                  </a:tcPr>
                </a:tc>
                <a:extLst>
                  <a:ext uri="{0D108BD9-81ED-4DB2-BD59-A6C34878D82A}">
                    <a16:rowId xmlns:a16="http://schemas.microsoft.com/office/drawing/2014/main" val="989379622"/>
                  </a:ext>
                </a:extLst>
              </a:tr>
              <a:tr h="696593">
                <a:tc>
                  <a:txBody>
                    <a:bodyPr/>
                    <a:lstStyle/>
                    <a:p>
                      <a:r>
                        <a:rPr lang="en-AU" sz="1600" b="1" dirty="0">
                          <a:solidFill>
                            <a:schemeClr val="bg1"/>
                          </a:solidFill>
                        </a:rPr>
                        <a:t>Cultural Impact</a:t>
                      </a:r>
                    </a:p>
                    <a:p>
                      <a:pPr marL="285750" indent="-285750">
                        <a:buFont typeface="Arial" panose="020B0604020202020204" pitchFamily="34" charset="0"/>
                        <a:buChar char="•"/>
                      </a:pPr>
                      <a:r>
                        <a:rPr lang="en-AU" sz="1500" b="0" dirty="0">
                          <a:solidFill>
                            <a:schemeClr val="bg1"/>
                          </a:solidFill>
                        </a:rPr>
                        <a:t>How will the grant benefit your tenants and / or the community.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A2B2"/>
                    </a:solidFill>
                  </a:tcPr>
                </a:tc>
                <a:extLst>
                  <a:ext uri="{0D108BD9-81ED-4DB2-BD59-A6C34878D82A}">
                    <a16:rowId xmlns:a16="http://schemas.microsoft.com/office/drawing/2014/main" val="1478339497"/>
                  </a:ext>
                </a:extLst>
              </a:tr>
              <a:tr h="696593">
                <a:tc>
                  <a:txBody>
                    <a:bodyPr/>
                    <a:lstStyle/>
                    <a:p>
                      <a:r>
                        <a:rPr lang="en-AU" sz="1600" b="1" i="0" u="none" strike="noStrike" kern="1200" baseline="0" dirty="0">
                          <a:solidFill>
                            <a:schemeClr val="bg1"/>
                          </a:solidFill>
                          <a:latin typeface="+mn-lt"/>
                          <a:ea typeface="+mn-ea"/>
                          <a:cs typeface="+mn-cs"/>
                        </a:rPr>
                        <a:t>Budget</a:t>
                      </a:r>
                    </a:p>
                    <a:p>
                      <a:pPr marL="285750" indent="-285750">
                        <a:buFont typeface="Arial" panose="020B0604020202020204" pitchFamily="34" charset="0"/>
                        <a:buChar char="•"/>
                      </a:pPr>
                      <a:r>
                        <a:rPr lang="en-AU" sz="1500" b="0" i="0" u="none" strike="noStrike" kern="1200" baseline="0" dirty="0">
                          <a:solidFill>
                            <a:schemeClr val="bg1"/>
                          </a:solidFill>
                          <a:latin typeface="+mn-lt"/>
                          <a:ea typeface="+mn-ea"/>
                          <a:cs typeface="+mn-cs"/>
                        </a:rPr>
                        <a:t>Outline how much funding your organisation is apply for.</a:t>
                      </a:r>
                    </a:p>
                    <a:p>
                      <a:pPr marL="285750" indent="-285750">
                        <a:buFont typeface="Arial" panose="020B0604020202020204" pitchFamily="34" charset="0"/>
                        <a:buChar char="•"/>
                      </a:pPr>
                      <a:r>
                        <a:rPr lang="en-AU" sz="1500" b="0" i="0" u="none" strike="noStrike" kern="1200" baseline="0" dirty="0">
                          <a:solidFill>
                            <a:schemeClr val="bg1"/>
                          </a:solidFill>
                          <a:latin typeface="+mn-lt"/>
                          <a:ea typeface="+mn-ea"/>
                          <a:cs typeface="+mn-cs"/>
                        </a:rPr>
                        <a:t>Outline the activities with any supporting documentation (</a:t>
                      </a:r>
                      <a:r>
                        <a:rPr lang="en-AU" sz="1500" b="0" i="0" u="none" strike="noStrike" kern="1200" baseline="0" dirty="0" err="1">
                          <a:solidFill>
                            <a:schemeClr val="bg1"/>
                          </a:solidFill>
                          <a:latin typeface="+mn-lt"/>
                          <a:ea typeface="+mn-ea"/>
                          <a:cs typeface="+mn-cs"/>
                        </a:rPr>
                        <a:t>eg</a:t>
                      </a:r>
                      <a:r>
                        <a:rPr lang="en-AU" sz="1500" b="0" i="0" u="none" strike="noStrike" kern="1200" baseline="0" dirty="0">
                          <a:solidFill>
                            <a:schemeClr val="bg1"/>
                          </a:solidFill>
                          <a:latin typeface="+mn-lt"/>
                          <a:ea typeface="+mn-ea"/>
                          <a:cs typeface="+mn-cs"/>
                        </a:rPr>
                        <a:t> invoices or quotes) your organisation will be funding using the Sector Capability Grants</a:t>
                      </a:r>
                      <a:endParaRPr lang="en-AU" sz="1500" b="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A2B2"/>
                    </a:solidFill>
                  </a:tcPr>
                </a:tc>
                <a:extLst>
                  <a:ext uri="{0D108BD9-81ED-4DB2-BD59-A6C34878D82A}">
                    <a16:rowId xmlns:a16="http://schemas.microsoft.com/office/drawing/2014/main" val="3201714477"/>
                  </a:ext>
                </a:extLst>
              </a:tr>
            </a:tbl>
          </a:graphicData>
        </a:graphic>
      </p:graphicFrame>
    </p:spTree>
    <p:extLst>
      <p:ext uri="{BB962C8B-B14F-4D97-AF65-F5344CB8AC3E}">
        <p14:creationId xmlns:p14="http://schemas.microsoft.com/office/powerpoint/2010/main" val="4106348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866146"/>
            <a:ext cx="12192001" cy="1522246"/>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1" y="5546341"/>
            <a:ext cx="12192000" cy="1164175"/>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866146"/>
            <a:ext cx="12192001" cy="991854"/>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334508" y="363675"/>
            <a:ext cx="67655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881773" y="507142"/>
            <a:ext cx="4703645"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US" sz="3600" b="1" i="0" u="none" strike="noStrike" dirty="0">
                <a:solidFill>
                  <a:schemeClr val="bg1"/>
                </a:solidFill>
                <a:effectLst/>
                <a:latin typeface="Calibri" panose="020F0502020204030204" pitchFamily="34" charset="0"/>
              </a:rPr>
              <a:t>How to Apply</a:t>
            </a:r>
            <a:r>
              <a:rPr lang="en-AU" sz="3600" b="1" i="0" u="none" strike="noStrike" dirty="0">
                <a:solidFill>
                  <a:schemeClr val="bg1"/>
                </a:solidFill>
                <a:effectLst/>
                <a:latin typeface="Calibri" panose="020F0502020204030204" pitchFamily="34" charset="0"/>
              </a:rPr>
              <a:t>?</a:t>
            </a:r>
            <a:r>
              <a:rPr lang="en-AU" sz="4000" b="1" i="0" u="none" strike="noStrike" dirty="0">
                <a:solidFill>
                  <a:srgbClr val="B42F34"/>
                </a:solidFill>
                <a:effectLst/>
                <a:latin typeface="Calibri" panose="020F0502020204030204" pitchFamily="34" charset="0"/>
              </a:rPr>
              <a:t>​</a:t>
            </a:r>
            <a:r>
              <a:rPr lang="en-AU" sz="4000" b="1" i="0" dirty="0">
                <a:solidFill>
                  <a:srgbClr val="000000"/>
                </a:solidFill>
                <a:effectLst/>
                <a:latin typeface="Calibri" panose="020F0502020204030204" pitchFamily="34" charset="0"/>
              </a:rPr>
              <a:t>​</a:t>
            </a:r>
            <a:endParaRPr lang="en-US" sz="4000" b="1" dirty="0">
              <a:solidFill>
                <a:schemeClr val="bg1"/>
              </a:solidFill>
              <a:latin typeface="Gotham Bold" pitchFamily="2" charset="0"/>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437763" y="0"/>
            <a:ext cx="2754238" cy="212888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5" name="Subtitle 2">
            <a:extLst>
              <a:ext uri="{FF2B5EF4-FFF2-40B4-BE49-F238E27FC236}">
                <a16:creationId xmlns:a16="http://schemas.microsoft.com/office/drawing/2014/main" id="{537F74F7-772F-93FD-1463-EC500ED499E0}"/>
              </a:ext>
            </a:extLst>
          </p:cNvPr>
          <p:cNvGraphicFramePr/>
          <p:nvPr>
            <p:extLst>
              <p:ext uri="{D42A27DB-BD31-4B8C-83A1-F6EECF244321}">
                <p14:modId xmlns:p14="http://schemas.microsoft.com/office/powerpoint/2010/main" val="967758833"/>
              </p:ext>
            </p:extLst>
          </p:nvPr>
        </p:nvGraphicFramePr>
        <p:xfrm>
          <a:off x="736202" y="1809074"/>
          <a:ext cx="9580445" cy="367551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TextBox 1">
            <a:extLst>
              <a:ext uri="{FF2B5EF4-FFF2-40B4-BE49-F238E27FC236}">
                <a16:creationId xmlns:a16="http://schemas.microsoft.com/office/drawing/2014/main" id="{B1407E92-A423-58C7-06FD-EB616F74D556}"/>
              </a:ext>
            </a:extLst>
          </p:cNvPr>
          <p:cNvSpPr txBox="1"/>
          <p:nvPr/>
        </p:nvSpPr>
        <p:spPr>
          <a:xfrm>
            <a:off x="2144517" y="5323249"/>
            <a:ext cx="7804107" cy="307777"/>
          </a:xfrm>
          <a:prstGeom prst="rect">
            <a:avLst/>
          </a:prstGeom>
          <a:noFill/>
        </p:spPr>
        <p:txBody>
          <a:bodyPr wrap="square" rtlCol="0">
            <a:spAutoFit/>
          </a:bodyPr>
          <a:lstStyle/>
          <a:p>
            <a:pPr algn="ctr"/>
            <a:r>
              <a:rPr lang="en-AU" sz="1400" dirty="0">
                <a:solidFill>
                  <a:srgbClr val="176B93"/>
                </a:solidFill>
              </a:rPr>
              <a:t>Please email </a:t>
            </a:r>
            <a:r>
              <a:rPr lang="en-AU" sz="1400" dirty="0">
                <a:solidFill>
                  <a:srgbClr val="176B93"/>
                </a:solidFill>
                <a:hlinkClick r:id="rId14">
                  <a:extLst>
                    <a:ext uri="{A12FA001-AC4F-418D-AE19-62706E023703}">
                      <ahyp:hlinkClr xmlns:ahyp="http://schemas.microsoft.com/office/drawing/2018/hyperlinkcolor" val="tx"/>
                    </a:ext>
                  </a:extLst>
                </a:hlinkClick>
              </a:rPr>
              <a:t>sectordevelopment@aho.nsw.gov.au</a:t>
            </a:r>
            <a:r>
              <a:rPr lang="en-AU" sz="1400" dirty="0">
                <a:solidFill>
                  <a:srgbClr val="176B93"/>
                </a:solidFill>
              </a:rPr>
              <a:t> if you have any questions</a:t>
            </a:r>
          </a:p>
        </p:txBody>
      </p:sp>
    </p:spTree>
    <p:extLst>
      <p:ext uri="{BB962C8B-B14F-4D97-AF65-F5344CB8AC3E}">
        <p14:creationId xmlns:p14="http://schemas.microsoft.com/office/powerpoint/2010/main" val="880422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1"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729120"/>
            <a:ext cx="12192000" cy="2659271"/>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736509"/>
            <a:ext cx="12192001" cy="1121491"/>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330416" y="88021"/>
            <a:ext cx="67655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734829" y="200764"/>
            <a:ext cx="6247093"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2800" b="1" i="0" u="none" strike="noStrike" dirty="0">
                <a:solidFill>
                  <a:srgbClr val="FFFFFF"/>
                </a:solidFill>
                <a:effectLst/>
                <a:latin typeface="Calibri" panose="020F0502020204030204" pitchFamily="34" charset="0"/>
              </a:rPr>
              <a:t>Responsibilities of the successful ACHPs</a:t>
            </a:r>
            <a:r>
              <a:rPr lang="en-AU" sz="1800" b="0" i="0" dirty="0">
                <a:solidFill>
                  <a:srgbClr val="000000"/>
                </a:solidFill>
                <a:effectLst/>
                <a:latin typeface="Calibri" panose="020F0502020204030204" pitchFamily="34" charset="0"/>
              </a:rPr>
              <a:t>​</a:t>
            </a:r>
            <a:r>
              <a:rPr lang="en-AU" sz="1800" b="1" i="0" u="none" strike="noStrike" dirty="0">
                <a:solidFill>
                  <a:srgbClr val="B42F34"/>
                </a:solidFill>
                <a:effectLst/>
                <a:latin typeface="Calibri" panose="020F0502020204030204" pitchFamily="34" charset="0"/>
              </a:rPr>
              <a:t>​</a:t>
            </a:r>
            <a:r>
              <a:rPr lang="en-AU" sz="1800" b="0" i="0" dirty="0">
                <a:solidFill>
                  <a:srgbClr val="000000"/>
                </a:solidFill>
                <a:effectLst/>
                <a:latin typeface="Calibri" panose="020F0502020204030204" pitchFamily="34" charset="0"/>
              </a:rPr>
              <a:t>​</a:t>
            </a:r>
            <a:endParaRPr lang="en-US" sz="2400" b="1" dirty="0">
              <a:solidFill>
                <a:schemeClr val="bg1"/>
              </a:solidFill>
              <a:latin typeface="Gotham Bold" pitchFamily="2" charset="0"/>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437763" y="0"/>
            <a:ext cx="2754238" cy="212888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7" name="Subtitle 2">
            <a:extLst>
              <a:ext uri="{FF2B5EF4-FFF2-40B4-BE49-F238E27FC236}">
                <a16:creationId xmlns:a16="http://schemas.microsoft.com/office/drawing/2014/main" id="{A37A1B12-63DB-8F73-455A-33E1C7EDB656}"/>
              </a:ext>
            </a:extLst>
          </p:cNvPr>
          <p:cNvGraphicFramePr/>
          <p:nvPr>
            <p:extLst>
              <p:ext uri="{D42A27DB-BD31-4B8C-83A1-F6EECF244321}">
                <p14:modId xmlns:p14="http://schemas.microsoft.com/office/powerpoint/2010/main" val="2811250333"/>
              </p:ext>
            </p:extLst>
          </p:nvPr>
        </p:nvGraphicFramePr>
        <p:xfrm>
          <a:off x="812662" y="1165343"/>
          <a:ext cx="11008612" cy="614097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4241313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38EB038-A565-00EE-9C92-7162F6571C47}"/>
              </a:ext>
            </a:extLst>
          </p:cNvPr>
          <p:cNvPicPr>
            <a:picLocks noChangeAspect="1"/>
          </p:cNvPicPr>
          <p:nvPr/>
        </p:nvPicPr>
        <p:blipFill rotWithShape="1">
          <a:blip r:embed="rId3"/>
          <a:srcRect l="11327" r="8542"/>
          <a:stretch/>
        </p:blipFill>
        <p:spPr>
          <a:xfrm>
            <a:off x="-1" y="1617986"/>
            <a:ext cx="12192001" cy="993725"/>
          </a:xfrm>
          <a:prstGeom prst="rect">
            <a:avLst/>
          </a:prstGeom>
        </p:spPr>
      </p:pic>
      <p:pic>
        <p:nvPicPr>
          <p:cNvPr id="16" name="Picture 15">
            <a:extLst>
              <a:ext uri="{FF2B5EF4-FFF2-40B4-BE49-F238E27FC236}">
                <a16:creationId xmlns:a16="http://schemas.microsoft.com/office/drawing/2014/main" id="{6243AE44-F64A-2C38-179E-433E5D7985A0}"/>
              </a:ext>
            </a:extLst>
          </p:cNvPr>
          <p:cNvPicPr>
            <a:picLocks noChangeAspect="1"/>
          </p:cNvPicPr>
          <p:nvPr/>
        </p:nvPicPr>
        <p:blipFill rotWithShape="1">
          <a:blip r:embed="rId4"/>
          <a:srcRect l="11326" r="8542"/>
          <a:stretch/>
        </p:blipFill>
        <p:spPr>
          <a:xfrm>
            <a:off x="0" y="2659330"/>
            <a:ext cx="12192001" cy="993725"/>
          </a:xfrm>
          <a:prstGeom prst="rect">
            <a:avLst/>
          </a:prstGeom>
        </p:spPr>
      </p:pic>
      <p:pic>
        <p:nvPicPr>
          <p:cNvPr id="18" name="Picture 17">
            <a:extLst>
              <a:ext uri="{FF2B5EF4-FFF2-40B4-BE49-F238E27FC236}">
                <a16:creationId xmlns:a16="http://schemas.microsoft.com/office/drawing/2014/main" id="{8AAFFC3B-EF5A-8C69-8057-8598389CD68D}"/>
              </a:ext>
            </a:extLst>
          </p:cNvPr>
          <p:cNvPicPr>
            <a:picLocks noChangeAspect="1"/>
          </p:cNvPicPr>
          <p:nvPr/>
        </p:nvPicPr>
        <p:blipFill rotWithShape="1">
          <a:blip r:embed="rId5"/>
          <a:srcRect l="11327" r="8542"/>
          <a:stretch/>
        </p:blipFill>
        <p:spPr>
          <a:xfrm>
            <a:off x="0" y="3740720"/>
            <a:ext cx="12192001" cy="985375"/>
          </a:xfrm>
          <a:prstGeom prst="rect">
            <a:avLst/>
          </a:prstGeom>
        </p:spPr>
      </p:pic>
      <p:pic>
        <p:nvPicPr>
          <p:cNvPr id="20" name="Picture 19">
            <a:extLst>
              <a:ext uri="{FF2B5EF4-FFF2-40B4-BE49-F238E27FC236}">
                <a16:creationId xmlns:a16="http://schemas.microsoft.com/office/drawing/2014/main" id="{FA21ED97-97FE-F835-8A1B-BA43C163A3B7}"/>
              </a:ext>
            </a:extLst>
          </p:cNvPr>
          <p:cNvPicPr>
            <a:picLocks noChangeAspect="1"/>
          </p:cNvPicPr>
          <p:nvPr/>
        </p:nvPicPr>
        <p:blipFill rotWithShape="1">
          <a:blip r:embed="rId6"/>
          <a:srcRect l="12677" r="7190"/>
          <a:stretch/>
        </p:blipFill>
        <p:spPr>
          <a:xfrm>
            <a:off x="-3" y="4864315"/>
            <a:ext cx="12192001" cy="993725"/>
          </a:xfrm>
          <a:prstGeom prst="rect">
            <a:avLst/>
          </a:prstGeom>
        </p:spPr>
      </p:pic>
      <p:sp>
        <p:nvSpPr>
          <p:cNvPr id="21" name="Subtitle 2">
            <a:extLst>
              <a:ext uri="{FF2B5EF4-FFF2-40B4-BE49-F238E27FC236}">
                <a16:creationId xmlns:a16="http://schemas.microsoft.com/office/drawing/2014/main" id="{9D525223-8AAA-D524-E9DA-C9446C93E0B7}"/>
              </a:ext>
            </a:extLst>
          </p:cNvPr>
          <p:cNvSpPr txBox="1">
            <a:spLocks/>
          </p:cNvSpPr>
          <p:nvPr/>
        </p:nvSpPr>
        <p:spPr>
          <a:xfrm>
            <a:off x="589776" y="1904463"/>
            <a:ext cx="10622280" cy="7699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AU" b="0" i="0" u="none" strike="noStrike" dirty="0">
                <a:solidFill>
                  <a:srgbClr val="FFFFFF"/>
                </a:solidFill>
                <a:effectLst/>
                <a:latin typeface="Calibri" panose="020F0502020204030204" pitchFamily="34" charset="0"/>
              </a:rPr>
              <a:t>Applications Open </a:t>
            </a:r>
            <a:r>
              <a:rPr lang="en-AU" b="0" i="0" u="none" strike="noStrike" dirty="0">
                <a:solidFill>
                  <a:schemeClr val="bg1"/>
                </a:solidFill>
                <a:effectLst/>
                <a:latin typeface="Calibri" panose="020F0502020204030204" pitchFamily="34" charset="0"/>
              </a:rPr>
              <a:t>on </a:t>
            </a:r>
            <a:r>
              <a:rPr lang="en-AU" b="0" i="0" u="none" strike="noStrike" dirty="0">
                <a:solidFill>
                  <a:srgbClr val="FFFFFF"/>
                </a:solidFill>
                <a:effectLst/>
                <a:latin typeface="Calibri" panose="020F0502020204030204" pitchFamily="34" charset="0"/>
              </a:rPr>
              <a:t>02/09/2024</a:t>
            </a:r>
            <a:endParaRPr lang="en-AU" dirty="0">
              <a:solidFill>
                <a:schemeClr val="bg1"/>
              </a:solidFill>
              <a:latin typeface="Gotham Medium" pitchFamily="2" charset="0"/>
            </a:endParaRPr>
          </a:p>
        </p:txBody>
      </p:sp>
      <p:sp>
        <p:nvSpPr>
          <p:cNvPr id="22" name="Subtitle 2">
            <a:extLst>
              <a:ext uri="{FF2B5EF4-FFF2-40B4-BE49-F238E27FC236}">
                <a16:creationId xmlns:a16="http://schemas.microsoft.com/office/drawing/2014/main" id="{D0DB50BF-102F-AB1D-F298-2DAB6FE96231}"/>
              </a:ext>
            </a:extLst>
          </p:cNvPr>
          <p:cNvSpPr txBox="1">
            <a:spLocks/>
          </p:cNvSpPr>
          <p:nvPr/>
        </p:nvSpPr>
        <p:spPr>
          <a:xfrm>
            <a:off x="871874" y="2901644"/>
            <a:ext cx="10728960" cy="7699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AU" b="0" i="0" u="none" strike="noStrike" dirty="0">
                <a:solidFill>
                  <a:srgbClr val="FFFFFF"/>
                </a:solidFill>
                <a:effectLst/>
                <a:latin typeface="Calibri" panose="020F0502020204030204" pitchFamily="34" charset="0"/>
              </a:rPr>
              <a:t>Complete the application </a:t>
            </a:r>
            <a:r>
              <a:rPr lang="en-AU" dirty="0">
                <a:solidFill>
                  <a:srgbClr val="FFFFFF"/>
                </a:solidFill>
                <a:latin typeface="Calibri" panose="020F0502020204030204" pitchFamily="34" charset="0"/>
              </a:rPr>
              <a:t>via Smarty Grants </a:t>
            </a:r>
            <a:r>
              <a:rPr lang="en-AU" b="0" i="0" u="none" strike="noStrike" dirty="0">
                <a:solidFill>
                  <a:srgbClr val="FFFFFF"/>
                </a:solidFill>
                <a:effectLst/>
                <a:latin typeface="Calibri" panose="020F0502020204030204" pitchFamily="34" charset="0"/>
              </a:rPr>
              <a:t>by </a:t>
            </a:r>
            <a:r>
              <a:rPr lang="en-AU" dirty="0">
                <a:solidFill>
                  <a:schemeClr val="bg1"/>
                </a:solidFill>
                <a:latin typeface="Calibri" panose="020F0502020204030204" pitchFamily="34" charset="0"/>
              </a:rPr>
              <a:t>5.00 pm on </a:t>
            </a:r>
            <a:r>
              <a:rPr lang="en-AU" dirty="0">
                <a:solidFill>
                  <a:srgbClr val="FFFFFF"/>
                </a:solidFill>
                <a:latin typeface="Calibri" panose="020F0502020204030204" pitchFamily="34" charset="0"/>
              </a:rPr>
              <a:t>2</a:t>
            </a:r>
            <a:r>
              <a:rPr lang="en-AU" b="0" i="0" u="none" strike="noStrike" dirty="0">
                <a:solidFill>
                  <a:srgbClr val="FFFFFF"/>
                </a:solidFill>
                <a:effectLst/>
                <a:latin typeface="Calibri" panose="020F0502020204030204" pitchFamily="34" charset="0"/>
              </a:rPr>
              <a:t>7/09/2024</a:t>
            </a:r>
            <a:r>
              <a:rPr lang="en-AU" sz="1800" b="0" i="0" dirty="0">
                <a:solidFill>
                  <a:srgbClr val="000000"/>
                </a:solidFill>
                <a:effectLst/>
                <a:latin typeface="Calibri" panose="020F0502020204030204" pitchFamily="34" charset="0"/>
              </a:rPr>
              <a:t>​</a:t>
            </a:r>
            <a:endParaRPr lang="en-AU" sz="2500" dirty="0">
              <a:latin typeface="Gotham Medium" pitchFamily="2" charset="0"/>
            </a:endParaRPr>
          </a:p>
        </p:txBody>
      </p:sp>
      <p:sp>
        <p:nvSpPr>
          <p:cNvPr id="23" name="Subtitle 2">
            <a:extLst>
              <a:ext uri="{FF2B5EF4-FFF2-40B4-BE49-F238E27FC236}">
                <a16:creationId xmlns:a16="http://schemas.microsoft.com/office/drawing/2014/main" id="{2178BD53-A5AA-8D17-EAA8-D44A65332755}"/>
              </a:ext>
            </a:extLst>
          </p:cNvPr>
          <p:cNvSpPr txBox="1">
            <a:spLocks/>
          </p:cNvSpPr>
          <p:nvPr/>
        </p:nvSpPr>
        <p:spPr>
          <a:xfrm>
            <a:off x="871875" y="4021400"/>
            <a:ext cx="10728960" cy="7699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AU" dirty="0">
                <a:solidFill>
                  <a:srgbClr val="FFFFFF"/>
                </a:solidFill>
                <a:latin typeface="Calibri" panose="020F0502020204030204" pitchFamily="34" charset="0"/>
              </a:rPr>
              <a:t>Applications </a:t>
            </a:r>
            <a:r>
              <a:rPr lang="en-AU" b="0" i="0" u="none" strike="noStrike" dirty="0">
                <a:solidFill>
                  <a:srgbClr val="FFFFFF"/>
                </a:solidFill>
                <a:effectLst/>
                <a:latin typeface="Calibri" panose="020F0502020204030204" pitchFamily="34" charset="0"/>
              </a:rPr>
              <a:t>close </a:t>
            </a:r>
            <a:r>
              <a:rPr lang="en-AU" dirty="0">
                <a:solidFill>
                  <a:schemeClr val="bg1"/>
                </a:solidFill>
                <a:latin typeface="Calibri" panose="020F0502020204030204" pitchFamily="34" charset="0"/>
              </a:rPr>
              <a:t>5.00 pm on </a:t>
            </a:r>
            <a:r>
              <a:rPr lang="en-AU" dirty="0">
                <a:solidFill>
                  <a:srgbClr val="FFFFFF"/>
                </a:solidFill>
                <a:latin typeface="Calibri" panose="020F0502020204030204" pitchFamily="34" charset="0"/>
              </a:rPr>
              <a:t>27 September</a:t>
            </a:r>
            <a:r>
              <a:rPr lang="en-AU" b="0" i="0" u="none" strike="noStrike" dirty="0">
                <a:solidFill>
                  <a:srgbClr val="FFFFFF"/>
                </a:solidFill>
                <a:effectLst/>
                <a:latin typeface="Calibri" panose="020F0502020204030204" pitchFamily="34" charset="0"/>
              </a:rPr>
              <a:t> 2024</a:t>
            </a:r>
            <a:endParaRPr lang="en-AU" b="1" u="sng" dirty="0">
              <a:solidFill>
                <a:schemeClr val="bg1"/>
              </a:solidFill>
              <a:latin typeface="Gotham Medium" pitchFamily="2" charset="0"/>
            </a:endParaRPr>
          </a:p>
        </p:txBody>
      </p:sp>
      <p:sp>
        <p:nvSpPr>
          <p:cNvPr id="24" name="Subtitle 2">
            <a:extLst>
              <a:ext uri="{FF2B5EF4-FFF2-40B4-BE49-F238E27FC236}">
                <a16:creationId xmlns:a16="http://schemas.microsoft.com/office/drawing/2014/main" id="{881E296B-984C-00AC-4D70-20F6EE3FC6B7}"/>
              </a:ext>
            </a:extLst>
          </p:cNvPr>
          <p:cNvSpPr txBox="1">
            <a:spLocks/>
          </p:cNvSpPr>
          <p:nvPr/>
        </p:nvSpPr>
        <p:spPr>
          <a:xfrm>
            <a:off x="871875" y="5168060"/>
            <a:ext cx="10728960" cy="7699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AU" b="0" i="0" u="none" strike="noStrike" dirty="0">
                <a:solidFill>
                  <a:srgbClr val="FFFFFF"/>
                </a:solidFill>
                <a:effectLst/>
                <a:latin typeface="Calibri" panose="020F0502020204030204" pitchFamily="34" charset="0"/>
              </a:rPr>
              <a:t>Successful applicants notified by </a:t>
            </a:r>
            <a:r>
              <a:rPr lang="en-AU" dirty="0">
                <a:solidFill>
                  <a:srgbClr val="FFFFFF"/>
                </a:solidFill>
                <a:latin typeface="Calibri" panose="020F0502020204030204" pitchFamily="34" charset="0"/>
              </a:rPr>
              <a:t>16</a:t>
            </a:r>
            <a:r>
              <a:rPr lang="en-AU" b="0" i="0" u="none" strike="noStrike" dirty="0">
                <a:solidFill>
                  <a:srgbClr val="FFFFFF"/>
                </a:solidFill>
                <a:effectLst/>
                <a:latin typeface="Calibri" panose="020F0502020204030204" pitchFamily="34" charset="0"/>
              </a:rPr>
              <a:t>/10/2024</a:t>
            </a:r>
            <a:endParaRPr lang="en-AU" dirty="0">
              <a:solidFill>
                <a:schemeClr val="bg1"/>
              </a:solidFill>
              <a:latin typeface="Gotham Medium" pitchFamily="2" charset="0"/>
            </a:endParaRPr>
          </a:p>
        </p:txBody>
      </p:sp>
      <p:pic>
        <p:nvPicPr>
          <p:cNvPr id="25" name="Picture 24">
            <a:extLst>
              <a:ext uri="{FF2B5EF4-FFF2-40B4-BE49-F238E27FC236}">
                <a16:creationId xmlns:a16="http://schemas.microsoft.com/office/drawing/2014/main" id="{1D9097AD-9730-DA6B-AE04-4272206565A0}"/>
              </a:ext>
            </a:extLst>
          </p:cNvPr>
          <p:cNvPicPr>
            <a:picLocks noChangeAspect="1"/>
          </p:cNvPicPr>
          <p:nvPr/>
        </p:nvPicPr>
        <p:blipFill rotWithShape="1">
          <a:blip r:embed="rId7">
            <a:alphaModFix amt="85000"/>
          </a:blip>
          <a:srcRect t="43230" b="1"/>
          <a:stretch/>
        </p:blipFill>
        <p:spPr>
          <a:xfrm>
            <a:off x="2067038" y="125110"/>
            <a:ext cx="10124957" cy="708455"/>
          </a:xfrm>
          <a:prstGeom prst="rect">
            <a:avLst/>
          </a:prstGeom>
        </p:spPr>
      </p:pic>
      <p:sp>
        <p:nvSpPr>
          <p:cNvPr id="26" name="Title 1">
            <a:extLst>
              <a:ext uri="{FF2B5EF4-FFF2-40B4-BE49-F238E27FC236}">
                <a16:creationId xmlns:a16="http://schemas.microsoft.com/office/drawing/2014/main" id="{9B8021E0-3708-FBBA-8E56-114C543B98DE}"/>
              </a:ext>
            </a:extLst>
          </p:cNvPr>
          <p:cNvSpPr txBox="1">
            <a:spLocks/>
          </p:cNvSpPr>
          <p:nvPr/>
        </p:nvSpPr>
        <p:spPr>
          <a:xfrm>
            <a:off x="1763209" y="107874"/>
            <a:ext cx="8665573" cy="5336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i="0" u="none" strike="noStrike" dirty="0">
                <a:solidFill>
                  <a:srgbClr val="B42F34"/>
                </a:solidFill>
                <a:effectLst/>
                <a:latin typeface="Calibri" panose="020F0502020204030204" pitchFamily="34" charset="0"/>
              </a:rPr>
              <a:t>Important Dates</a:t>
            </a:r>
            <a:r>
              <a:rPr lang="en-US" sz="1800" b="0" i="0" dirty="0">
                <a:solidFill>
                  <a:srgbClr val="000000"/>
                </a:solidFill>
                <a:effectLst/>
                <a:latin typeface="Calibri" panose="020F0502020204030204" pitchFamily="34" charset="0"/>
              </a:rPr>
              <a:t>​</a:t>
            </a:r>
            <a:endParaRPr lang="en-US" sz="4000" b="1" dirty="0">
              <a:solidFill>
                <a:srgbClr val="B42F34"/>
              </a:solidFill>
              <a:latin typeface="Gotham Bold" pitchFamily="2" charset="0"/>
            </a:endParaRPr>
          </a:p>
        </p:txBody>
      </p:sp>
      <p:pic>
        <p:nvPicPr>
          <p:cNvPr id="2" name="Picture 1">
            <a:extLst>
              <a:ext uri="{FF2B5EF4-FFF2-40B4-BE49-F238E27FC236}">
                <a16:creationId xmlns:a16="http://schemas.microsoft.com/office/drawing/2014/main" id="{ED211EAE-2571-5459-AD61-CE296A16EA08}"/>
              </a:ext>
            </a:extLst>
          </p:cNvPr>
          <p:cNvPicPr>
            <a:picLocks noChangeAspect="1"/>
          </p:cNvPicPr>
          <p:nvPr/>
        </p:nvPicPr>
        <p:blipFill rotWithShape="1">
          <a:blip r:embed="rId3"/>
          <a:srcRect l="11327" r="8542"/>
          <a:stretch/>
        </p:blipFill>
        <p:spPr>
          <a:xfrm>
            <a:off x="-2" y="5945598"/>
            <a:ext cx="12192001" cy="993725"/>
          </a:xfrm>
          <a:prstGeom prst="rect">
            <a:avLst/>
          </a:prstGeom>
        </p:spPr>
      </p:pic>
      <p:sp>
        <p:nvSpPr>
          <p:cNvPr id="3" name="TextBox 2">
            <a:extLst>
              <a:ext uri="{FF2B5EF4-FFF2-40B4-BE49-F238E27FC236}">
                <a16:creationId xmlns:a16="http://schemas.microsoft.com/office/drawing/2014/main" id="{B81107AB-478E-FEBA-1FBB-2786BDAE0C9C}"/>
              </a:ext>
            </a:extLst>
          </p:cNvPr>
          <p:cNvSpPr txBox="1"/>
          <p:nvPr/>
        </p:nvSpPr>
        <p:spPr>
          <a:xfrm>
            <a:off x="2771260" y="6180850"/>
            <a:ext cx="7229475" cy="523220"/>
          </a:xfrm>
          <a:prstGeom prst="rect">
            <a:avLst/>
          </a:prstGeom>
          <a:noFill/>
        </p:spPr>
        <p:txBody>
          <a:bodyPr wrap="square" rtlCol="0">
            <a:spAutoFit/>
          </a:bodyPr>
          <a:lstStyle/>
          <a:p>
            <a:r>
              <a:rPr lang="en-AU" sz="2800" b="0" i="0" u="none" strike="noStrike" dirty="0">
                <a:solidFill>
                  <a:srgbClr val="FFFFFF"/>
                </a:solidFill>
                <a:effectLst/>
                <a:latin typeface="Calibri" panose="020F0502020204030204" pitchFamily="34" charset="0"/>
              </a:rPr>
              <a:t>Agreements signed and returned by </a:t>
            </a:r>
            <a:r>
              <a:rPr lang="en-AU" sz="2800" dirty="0">
                <a:solidFill>
                  <a:srgbClr val="FFFFFF"/>
                </a:solidFill>
                <a:latin typeface="Calibri" panose="020F0502020204030204" pitchFamily="34" charset="0"/>
              </a:rPr>
              <a:t>25</a:t>
            </a:r>
            <a:r>
              <a:rPr lang="en-AU" sz="2800" b="0" i="0" u="none" strike="noStrike" dirty="0">
                <a:solidFill>
                  <a:srgbClr val="FFFFFF"/>
                </a:solidFill>
                <a:effectLst/>
                <a:latin typeface="Calibri" panose="020F0502020204030204" pitchFamily="34" charset="0"/>
              </a:rPr>
              <a:t>/10/2024</a:t>
            </a:r>
            <a:r>
              <a:rPr lang="en-AU" sz="1800" b="0" i="0" dirty="0">
                <a:solidFill>
                  <a:srgbClr val="000000"/>
                </a:solidFill>
                <a:effectLst/>
                <a:latin typeface="Calibri" panose="020F0502020204030204" pitchFamily="34" charset="0"/>
              </a:rPr>
              <a:t>​</a:t>
            </a:r>
            <a:endParaRPr lang="en-AU" dirty="0"/>
          </a:p>
        </p:txBody>
      </p:sp>
      <p:pic>
        <p:nvPicPr>
          <p:cNvPr id="5" name="Picture 4">
            <a:extLst>
              <a:ext uri="{FF2B5EF4-FFF2-40B4-BE49-F238E27FC236}">
                <a16:creationId xmlns:a16="http://schemas.microsoft.com/office/drawing/2014/main" id="{9E582D47-E863-EF5B-3518-7B65704C7DAE}"/>
              </a:ext>
            </a:extLst>
          </p:cNvPr>
          <p:cNvPicPr>
            <a:picLocks noChangeAspect="1"/>
          </p:cNvPicPr>
          <p:nvPr/>
        </p:nvPicPr>
        <p:blipFill rotWithShape="1">
          <a:blip r:embed="rId6"/>
          <a:srcRect l="12677" r="7190"/>
          <a:stretch/>
        </p:blipFill>
        <p:spPr>
          <a:xfrm>
            <a:off x="-4" y="624261"/>
            <a:ext cx="12192001" cy="993725"/>
          </a:xfrm>
          <a:prstGeom prst="rect">
            <a:avLst/>
          </a:prstGeom>
        </p:spPr>
      </p:pic>
      <p:sp>
        <p:nvSpPr>
          <p:cNvPr id="6" name="TextBox 5">
            <a:extLst>
              <a:ext uri="{FF2B5EF4-FFF2-40B4-BE49-F238E27FC236}">
                <a16:creationId xmlns:a16="http://schemas.microsoft.com/office/drawing/2014/main" id="{F38B5B46-614C-7CE5-87F1-63B1EC46B374}"/>
              </a:ext>
            </a:extLst>
          </p:cNvPr>
          <p:cNvSpPr txBox="1"/>
          <p:nvPr/>
        </p:nvSpPr>
        <p:spPr>
          <a:xfrm>
            <a:off x="90928" y="669571"/>
            <a:ext cx="12290853" cy="1231106"/>
          </a:xfrm>
          <a:prstGeom prst="rect">
            <a:avLst/>
          </a:prstGeom>
          <a:noFill/>
        </p:spPr>
        <p:txBody>
          <a:bodyPr wrap="square" rtlCol="0">
            <a:spAutoFit/>
          </a:bodyPr>
          <a:lstStyle/>
          <a:p>
            <a:pPr algn="ctr"/>
            <a:r>
              <a:rPr lang="en-AU" sz="2800" b="0" i="0" u="none" strike="noStrike" dirty="0">
                <a:solidFill>
                  <a:srgbClr val="FFFFFF"/>
                </a:solidFill>
                <a:effectLst/>
                <a:latin typeface="Calibri" panose="020F0502020204030204" pitchFamily="34" charset="0"/>
              </a:rPr>
              <a:t>Webinars </a:t>
            </a:r>
          </a:p>
          <a:p>
            <a:pPr algn="ctr"/>
            <a:r>
              <a:rPr lang="en-AU" sz="2800" dirty="0">
                <a:solidFill>
                  <a:srgbClr val="FFFFFF"/>
                </a:solidFill>
                <a:latin typeface="Calibri" panose="020F0502020204030204" pitchFamily="34" charset="0"/>
              </a:rPr>
              <a:t>21 August 2024</a:t>
            </a:r>
            <a:r>
              <a:rPr lang="en-AU" sz="2800" b="0" i="0" u="none" strike="noStrike" dirty="0">
                <a:solidFill>
                  <a:srgbClr val="FFFFFF"/>
                </a:solidFill>
                <a:effectLst/>
                <a:latin typeface="Calibri" panose="020F0502020204030204" pitchFamily="34" charset="0"/>
              </a:rPr>
              <a:t>, 22</a:t>
            </a:r>
            <a:r>
              <a:rPr lang="en-AU" sz="2800" dirty="0">
                <a:solidFill>
                  <a:srgbClr val="FFFFFF"/>
                </a:solidFill>
                <a:latin typeface="Calibri" panose="020F0502020204030204" pitchFamily="34" charset="0"/>
              </a:rPr>
              <a:t> August </a:t>
            </a:r>
            <a:r>
              <a:rPr lang="en-AU" sz="2800" b="0" i="0" u="none" strike="noStrike" dirty="0">
                <a:solidFill>
                  <a:srgbClr val="FFFFFF"/>
                </a:solidFill>
                <a:effectLst/>
                <a:latin typeface="Calibri" panose="020F0502020204030204" pitchFamily="34" charset="0"/>
              </a:rPr>
              <a:t>2024, </a:t>
            </a:r>
            <a:r>
              <a:rPr lang="en-AU" sz="2800" dirty="0">
                <a:solidFill>
                  <a:srgbClr val="FFFFFF"/>
                </a:solidFill>
                <a:latin typeface="Calibri" panose="020F0502020204030204" pitchFamily="34" charset="0"/>
              </a:rPr>
              <a:t>23 August</a:t>
            </a:r>
            <a:r>
              <a:rPr lang="en-AU" sz="2800" b="0" i="0" u="none" strike="noStrike" dirty="0">
                <a:solidFill>
                  <a:srgbClr val="FFFFFF"/>
                </a:solidFill>
                <a:effectLst/>
                <a:latin typeface="Calibri" panose="020F0502020204030204" pitchFamily="34" charset="0"/>
              </a:rPr>
              <a:t> 2024 </a:t>
            </a:r>
          </a:p>
          <a:p>
            <a:r>
              <a:rPr lang="en-AU" sz="1800" b="0" i="0" dirty="0">
                <a:solidFill>
                  <a:srgbClr val="000000"/>
                </a:solidFill>
                <a:effectLst/>
                <a:latin typeface="Calibri" panose="020F0502020204030204" pitchFamily="34" charset="0"/>
              </a:rPr>
              <a:t>​</a:t>
            </a:r>
            <a:endParaRPr lang="en-AU" dirty="0"/>
          </a:p>
        </p:txBody>
      </p:sp>
    </p:spTree>
    <p:extLst>
      <p:ext uri="{BB962C8B-B14F-4D97-AF65-F5344CB8AC3E}">
        <p14:creationId xmlns:p14="http://schemas.microsoft.com/office/powerpoint/2010/main" val="2099231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D36FCF77-C53A-F051-23EA-D920870A50EC}"/>
              </a:ext>
            </a:extLst>
          </p:cNvPr>
          <p:cNvPicPr>
            <a:picLocks noGrp="1" noChangeAspect="1"/>
          </p:cNvPicPr>
          <p:nvPr>
            <p:ph idx="1"/>
          </p:nvPr>
        </p:nvPicPr>
        <p:blipFill>
          <a:blip r:embed="rId2"/>
          <a:stretch>
            <a:fillRect/>
          </a:stretch>
        </p:blipFill>
        <p:spPr>
          <a:xfrm>
            <a:off x="0" y="0"/>
            <a:ext cx="12192000" cy="6858000"/>
          </a:xfrm>
        </p:spPr>
      </p:pic>
      <p:pic>
        <p:nvPicPr>
          <p:cNvPr id="3" name="Picture 2" descr="A black background with white text&#10;&#10;Description automatically generated">
            <a:extLst>
              <a:ext uri="{FF2B5EF4-FFF2-40B4-BE49-F238E27FC236}">
                <a16:creationId xmlns:a16="http://schemas.microsoft.com/office/drawing/2014/main" id="{FA3A16B4-9D34-3EAD-EBDC-9427AEB332F8}"/>
              </a:ext>
            </a:extLst>
          </p:cNvPr>
          <p:cNvPicPr>
            <a:picLocks noChangeAspect="1"/>
          </p:cNvPicPr>
          <p:nvPr/>
        </p:nvPicPr>
        <p:blipFill>
          <a:blip r:embed="rId3"/>
          <a:stretch>
            <a:fillRect/>
          </a:stretch>
        </p:blipFill>
        <p:spPr>
          <a:xfrm>
            <a:off x="593125" y="264630"/>
            <a:ext cx="4029855" cy="1200709"/>
          </a:xfrm>
          <a:prstGeom prst="rect">
            <a:avLst/>
          </a:prstGeom>
        </p:spPr>
      </p:pic>
      <p:sp>
        <p:nvSpPr>
          <p:cNvPr id="8" name="TextBox 7">
            <a:extLst>
              <a:ext uri="{FF2B5EF4-FFF2-40B4-BE49-F238E27FC236}">
                <a16:creationId xmlns:a16="http://schemas.microsoft.com/office/drawing/2014/main" id="{A09FE47A-E711-6A60-B70C-AA1D7C16725F}"/>
              </a:ext>
            </a:extLst>
          </p:cNvPr>
          <p:cNvSpPr txBox="1"/>
          <p:nvPr/>
        </p:nvSpPr>
        <p:spPr>
          <a:xfrm>
            <a:off x="1088571" y="1312139"/>
            <a:ext cx="10589623" cy="60016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fontAlgn="base"/>
            <a:r>
              <a:rPr lang="en-AU" sz="5400" b="1" i="0" u="none" strike="noStrike" dirty="0">
                <a:solidFill>
                  <a:srgbClr val="FFFFFF"/>
                </a:solidFill>
                <a:effectLst/>
                <a:latin typeface="Calibri" panose="020F0502020204030204" pitchFamily="34" charset="0"/>
              </a:rPr>
              <a:t>Questions</a:t>
            </a:r>
          </a:p>
          <a:p>
            <a:pPr algn="ctr" rtl="0" fontAlgn="base"/>
            <a:endParaRPr lang="en-AU" sz="5400" b="1" dirty="0">
              <a:solidFill>
                <a:srgbClr val="FFFFFF"/>
              </a:solidFill>
              <a:latin typeface="Calibri" panose="020F0502020204030204" pitchFamily="34" charset="0"/>
            </a:endParaRPr>
          </a:p>
          <a:p>
            <a:pPr algn="l" rtl="0" fontAlgn="base"/>
            <a:r>
              <a:rPr lang="en-AU" sz="2400" b="1" i="0" u="none" strike="noStrike" dirty="0">
                <a:solidFill>
                  <a:schemeClr val="bg1"/>
                </a:solidFill>
                <a:effectLst/>
              </a:rPr>
              <a:t>Contact the Sector Development Team or visit the AHO website for</a:t>
            </a:r>
            <a:r>
              <a:rPr lang="en-US" sz="2400" b="0" i="0" dirty="0">
                <a:solidFill>
                  <a:schemeClr val="bg1"/>
                </a:solidFill>
                <a:effectLst/>
              </a:rPr>
              <a:t>​</a:t>
            </a:r>
          </a:p>
          <a:p>
            <a:pPr algn="l" rtl="0" fontAlgn="base"/>
            <a:r>
              <a:rPr lang="en-AU" sz="2400" b="1" i="0" u="none" strike="noStrike" dirty="0">
                <a:solidFill>
                  <a:schemeClr val="bg1"/>
                </a:solidFill>
                <a:effectLst/>
              </a:rPr>
              <a:t>more information;</a:t>
            </a:r>
            <a:r>
              <a:rPr lang="en-US" sz="2400" b="0" i="0" dirty="0">
                <a:solidFill>
                  <a:schemeClr val="bg1"/>
                </a:solidFill>
                <a:effectLst/>
              </a:rPr>
              <a:t>​</a:t>
            </a:r>
          </a:p>
          <a:p>
            <a:pPr algn="l" rtl="0" fontAlgn="base"/>
            <a:r>
              <a:rPr lang="en-AU" sz="2400" b="1" i="0" u="none" strike="noStrike" dirty="0">
                <a:solidFill>
                  <a:schemeClr val="bg1"/>
                </a:solidFill>
                <a:effectLst/>
              </a:rPr>
              <a:t>W:</a:t>
            </a:r>
            <a:r>
              <a:rPr lang="en-AU" sz="2400" b="0" i="0" u="none" strike="noStrike" dirty="0">
                <a:solidFill>
                  <a:schemeClr val="bg1"/>
                </a:solidFill>
                <a:effectLst/>
              </a:rPr>
              <a:t> </a:t>
            </a:r>
            <a:r>
              <a:rPr lang="en-AU" sz="2400" b="0" i="0" u="sng" strike="noStrike" dirty="0">
                <a:solidFill>
                  <a:schemeClr val="bg1"/>
                </a:solidFill>
                <a:effectLst/>
                <a:hlinkClick r:id="rId4">
                  <a:extLst>
                    <a:ext uri="{A12FA001-AC4F-418D-AE19-62706E023703}">
                      <ahyp:hlinkClr xmlns:ahyp="http://schemas.microsoft.com/office/drawing/2018/hyperlinkcolor" val="tx"/>
                    </a:ext>
                  </a:extLst>
                </a:hlinkClick>
              </a:rPr>
              <a:t>https://www.aho.nsw.gov.au/</a:t>
            </a:r>
            <a:r>
              <a:rPr lang="en-AU" sz="2400" b="0" i="0" u="none" strike="noStrike" dirty="0">
                <a:solidFill>
                  <a:schemeClr val="bg1"/>
                </a:solidFill>
                <a:effectLst/>
              </a:rPr>
              <a:t> </a:t>
            </a:r>
            <a:r>
              <a:rPr lang="en-AU" sz="2400" b="0" i="0" dirty="0">
                <a:solidFill>
                  <a:schemeClr val="bg1"/>
                </a:solidFill>
                <a:effectLst/>
              </a:rPr>
              <a:t>​</a:t>
            </a:r>
          </a:p>
          <a:p>
            <a:pPr algn="l" rtl="0" fontAlgn="base"/>
            <a:r>
              <a:rPr lang="en-AU" sz="2400" b="1" i="0" u="none" strike="noStrike" dirty="0">
                <a:solidFill>
                  <a:schemeClr val="bg1"/>
                </a:solidFill>
                <a:effectLst/>
              </a:rPr>
              <a:t>E: </a:t>
            </a:r>
            <a:r>
              <a:rPr lang="en-AU" sz="2400" u="sng" dirty="0">
                <a:solidFill>
                  <a:schemeClr val="bg1"/>
                </a:solidFill>
              </a:rPr>
              <a:t>s</a:t>
            </a:r>
            <a:r>
              <a:rPr lang="en-AU" sz="2400" b="0" i="0" u="sng" strike="noStrike" dirty="0">
                <a:solidFill>
                  <a:schemeClr val="bg1"/>
                </a:solidFill>
                <a:effectLst/>
                <a:hlinkClick r:id="rId5">
                  <a:extLst>
                    <a:ext uri="{A12FA001-AC4F-418D-AE19-62706E023703}">
                      <ahyp:hlinkClr xmlns:ahyp="http://schemas.microsoft.com/office/drawing/2018/hyperlinkcolor" val="tx"/>
                    </a:ext>
                  </a:extLst>
                </a:hlinkClick>
              </a:rPr>
              <a:t>ectordevelopment@aho.nsw.gov.au</a:t>
            </a:r>
            <a:r>
              <a:rPr lang="en-AU" sz="2400" b="0" i="0" u="none" strike="noStrike" dirty="0">
                <a:solidFill>
                  <a:schemeClr val="bg1"/>
                </a:solidFill>
                <a:effectLst/>
              </a:rPr>
              <a:t> </a:t>
            </a:r>
            <a:r>
              <a:rPr lang="en-AU" sz="2400" b="0" i="0" dirty="0">
                <a:solidFill>
                  <a:srgbClr val="176B93"/>
                </a:solidFill>
                <a:effectLst/>
              </a:rPr>
              <a:t>​</a:t>
            </a:r>
          </a:p>
          <a:p>
            <a:pPr algn="l" rtl="0" fontAlgn="base"/>
            <a:r>
              <a:rPr lang="en-AU" sz="2400" b="0" i="0" dirty="0">
                <a:solidFill>
                  <a:schemeClr val="bg1"/>
                </a:solidFill>
                <a:effectLst/>
              </a:rPr>
              <a:t>​</a:t>
            </a:r>
          </a:p>
          <a:p>
            <a:pPr algn="l" rtl="0" fontAlgn="base"/>
            <a:r>
              <a:rPr lang="en-US" sz="2400" b="0" i="0" u="none" strike="noStrike" dirty="0">
                <a:solidFill>
                  <a:schemeClr val="bg1"/>
                </a:solidFill>
                <a:effectLst/>
              </a:rPr>
              <a:t>Key information about the grant opportunity will be published on the NSW Government Grants and Funding Finder via </a:t>
            </a:r>
            <a:r>
              <a:rPr lang="en-US" sz="2400" b="0" i="0" dirty="0">
                <a:solidFill>
                  <a:schemeClr val="bg1"/>
                </a:solidFill>
                <a:effectLst/>
              </a:rPr>
              <a:t>nsw.gov.au/grants-and-funding</a:t>
            </a:r>
            <a:endParaRPr lang="en-AU" sz="2400" b="0" i="0" dirty="0">
              <a:solidFill>
                <a:schemeClr val="bg1"/>
              </a:solidFill>
              <a:effectLst/>
            </a:endParaRPr>
          </a:p>
          <a:p>
            <a:pPr algn="ctr" rtl="0" fontAlgn="base"/>
            <a:endParaRPr lang="en-AU" sz="5400" b="1" dirty="0">
              <a:solidFill>
                <a:srgbClr val="FFFFFF"/>
              </a:solidFill>
              <a:latin typeface="Calibri" panose="020F0502020204030204" pitchFamily="34" charset="0"/>
            </a:endParaRPr>
          </a:p>
          <a:p>
            <a:pPr algn="ctr" rtl="0" fontAlgn="base"/>
            <a:endParaRPr lang="en-US" sz="5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413664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63CE227-78C4-7657-8AA1-7F265FFE9119}"/>
              </a:ext>
            </a:extLst>
          </p:cNvPr>
          <p:cNvPicPr>
            <a:picLocks noChangeAspect="1"/>
          </p:cNvPicPr>
          <p:nvPr/>
        </p:nvPicPr>
        <p:blipFill rotWithShape="1">
          <a:blip r:embed="rId2">
            <a:alphaModFix amt="20000"/>
          </a:blip>
          <a:srcRect l="13248" t="30386"/>
          <a:stretch/>
        </p:blipFill>
        <p:spPr>
          <a:xfrm>
            <a:off x="0" y="1"/>
            <a:ext cx="12192000" cy="6858000"/>
          </a:xfrm>
          <a:prstGeom prst="rect">
            <a:avLst/>
          </a:prstGeom>
        </p:spPr>
      </p:pic>
      <p:sp>
        <p:nvSpPr>
          <p:cNvPr id="3" name="Content Placeholder 2">
            <a:extLst>
              <a:ext uri="{FF2B5EF4-FFF2-40B4-BE49-F238E27FC236}">
                <a16:creationId xmlns:a16="http://schemas.microsoft.com/office/drawing/2014/main" id="{2F79299A-FCFF-8179-A3BC-1379C53708B1}"/>
              </a:ext>
            </a:extLst>
          </p:cNvPr>
          <p:cNvSpPr>
            <a:spLocks noGrp="1"/>
          </p:cNvSpPr>
          <p:nvPr>
            <p:ph idx="1"/>
          </p:nvPr>
        </p:nvSpPr>
        <p:spPr>
          <a:xfrm>
            <a:off x="838200" y="1825624"/>
            <a:ext cx="10515600" cy="3286423"/>
          </a:xfrm>
        </p:spPr>
        <p:txBody>
          <a:bodyPr>
            <a:normAutofit/>
          </a:bodyPr>
          <a:lstStyle/>
          <a:p>
            <a:pPr marL="0" indent="0">
              <a:buNone/>
            </a:pPr>
            <a:r>
              <a:rPr lang="en-US" sz="4400" b="1" i="0" u="none" strike="noStrike" dirty="0">
                <a:effectLst/>
              </a:rPr>
              <a:t>We acknowledge the traditional owners and custodians of the land on which we work and pay our respects to the Elders, both past and present.</a:t>
            </a:r>
            <a:r>
              <a:rPr lang="en-US" sz="4400" b="0" i="0" dirty="0">
                <a:effectLst/>
              </a:rPr>
              <a:t>​</a:t>
            </a:r>
            <a:br>
              <a:rPr lang="en-US" sz="1800" b="0" i="0" dirty="0">
                <a:effectLst/>
                <a:latin typeface="Gotham Bold" pitchFamily="50" charset="0"/>
              </a:rPr>
            </a:br>
            <a:endParaRPr lang="en-AU" dirty="0"/>
          </a:p>
        </p:txBody>
      </p:sp>
    </p:spTree>
    <p:extLst>
      <p:ext uri="{BB962C8B-B14F-4D97-AF65-F5344CB8AC3E}">
        <p14:creationId xmlns:p14="http://schemas.microsoft.com/office/powerpoint/2010/main" val="2511951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1"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250724"/>
            <a:ext cx="12192000" cy="2826351"/>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736509"/>
            <a:ext cx="12192001" cy="1121491"/>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266080" y="104067"/>
            <a:ext cx="67655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966180" y="350507"/>
            <a:ext cx="4703645"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US" sz="3600" b="1" dirty="0">
                <a:solidFill>
                  <a:schemeClr val="bg1"/>
                </a:solidFill>
                <a:latin typeface="+mn-lt"/>
              </a:rPr>
              <a:t>Sector Capability Grant​</a:t>
            </a:r>
          </a:p>
          <a:p>
            <a:pPr>
              <a:lnSpc>
                <a:spcPct val="50000"/>
              </a:lnSpc>
            </a:pPr>
            <a:endParaRPr lang="en-US" sz="3600" b="1" dirty="0">
              <a:solidFill>
                <a:schemeClr val="bg1"/>
              </a:solidFill>
              <a:latin typeface="+mn-lt"/>
            </a:endParaRPr>
          </a:p>
          <a:p>
            <a:pPr>
              <a:lnSpc>
                <a:spcPct val="50000"/>
              </a:lnSpc>
            </a:pPr>
            <a:r>
              <a:rPr lang="en-US" sz="3200" dirty="0">
                <a:solidFill>
                  <a:schemeClr val="bg1"/>
                </a:solidFill>
                <a:latin typeface="+mn-lt"/>
              </a:rPr>
              <a:t>Background</a:t>
            </a: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437763" y="0"/>
            <a:ext cx="2754238" cy="212888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5" name="Subtitle 2">
            <a:extLst>
              <a:ext uri="{FF2B5EF4-FFF2-40B4-BE49-F238E27FC236}">
                <a16:creationId xmlns:a16="http://schemas.microsoft.com/office/drawing/2014/main" id="{3A9059C0-0EEB-92FD-A1F4-C114D9EA5E0E}"/>
              </a:ext>
            </a:extLst>
          </p:cNvPr>
          <p:cNvGraphicFramePr/>
          <p:nvPr>
            <p:extLst>
              <p:ext uri="{D42A27DB-BD31-4B8C-83A1-F6EECF244321}">
                <p14:modId xmlns:p14="http://schemas.microsoft.com/office/powerpoint/2010/main" val="2862670499"/>
              </p:ext>
            </p:extLst>
          </p:nvPr>
        </p:nvGraphicFramePr>
        <p:xfrm>
          <a:off x="624690" y="1870826"/>
          <a:ext cx="10443360" cy="447282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973300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2"/>
          <a:srcRect t="19791" r="22203"/>
          <a:stretch/>
        </p:blipFill>
        <p:spPr>
          <a:xfrm>
            <a:off x="10858500" y="0"/>
            <a:ext cx="1333500" cy="1030725"/>
          </a:xfrm>
          <a:prstGeom prst="rect">
            <a:avLst/>
          </a:prstGeom>
        </p:spPr>
      </p:pic>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3"/>
          <a:srcRect l="6876" r="3343" b="16946"/>
          <a:stretch/>
        </p:blipFill>
        <p:spPr>
          <a:xfrm>
            <a:off x="-2812" y="5904941"/>
            <a:ext cx="12192001" cy="942572"/>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4"/>
          <a:srcRect l="9948" t="-1220" r="2242" b="1"/>
          <a:stretch/>
        </p:blipFill>
        <p:spPr>
          <a:xfrm>
            <a:off x="-10782" y="4729249"/>
            <a:ext cx="12192000" cy="2098359"/>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5"/>
          <a:srcRect l="7041" t="-2" r="3519" b="-8761"/>
          <a:stretch/>
        </p:blipFill>
        <p:spPr>
          <a:xfrm>
            <a:off x="-10782" y="5936358"/>
            <a:ext cx="12192000" cy="772889"/>
          </a:xfrm>
          <a:prstGeom prst="rect">
            <a:avLst/>
          </a:prstGeom>
        </p:spPr>
      </p:pic>
      <p:sp>
        <p:nvSpPr>
          <p:cNvPr id="13" name="Subtitle 2">
            <a:extLst>
              <a:ext uri="{FF2B5EF4-FFF2-40B4-BE49-F238E27FC236}">
                <a16:creationId xmlns:a16="http://schemas.microsoft.com/office/drawing/2014/main" id="{33CD5F61-EA73-EB15-6C32-2F5EE9FCC02E}"/>
              </a:ext>
            </a:extLst>
          </p:cNvPr>
          <p:cNvSpPr txBox="1">
            <a:spLocks/>
          </p:cNvSpPr>
          <p:nvPr/>
        </p:nvSpPr>
        <p:spPr>
          <a:xfrm>
            <a:off x="215452" y="1273129"/>
            <a:ext cx="5219954" cy="12599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AU" sz="1600" b="1" dirty="0">
                <a:solidFill>
                  <a:srgbClr val="07A2B2"/>
                </a:solidFill>
              </a:rPr>
              <a:t>Strong Family, Strong Communities (SFSC) is the AHO's 10-year strategy to improve the well-being of NSW Aboriginal families and communities through housing. The strategy, includes both our core business and key programs and is underpinned by four interconnected pillars:​</a:t>
            </a: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r>
              <a:rPr lang="en-AU" sz="1400" dirty="0">
                <a:solidFill>
                  <a:srgbClr val="07A2B2"/>
                </a:solidFill>
              </a:rPr>
              <a:t>​</a:t>
            </a:r>
          </a:p>
        </p:txBody>
      </p:sp>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6"/>
          <a:stretch>
            <a:fillRect/>
          </a:stretch>
        </p:blipFill>
        <p:spPr>
          <a:xfrm rot="21398957">
            <a:off x="27927" y="-8647"/>
            <a:ext cx="5595005" cy="1119269"/>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660402" y="218293"/>
            <a:ext cx="5980467" cy="9953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3600" b="1" dirty="0">
                <a:solidFill>
                  <a:schemeClr val="bg1"/>
                </a:solidFill>
                <a:latin typeface="+mn-lt"/>
              </a:rPr>
              <a:t>Sector Capability Grant​ </a:t>
            </a:r>
          </a:p>
          <a:p>
            <a:pPr>
              <a:lnSpc>
                <a:spcPct val="50000"/>
              </a:lnSpc>
            </a:pPr>
            <a:endParaRPr lang="en-AU" sz="3000" b="1" dirty="0">
              <a:solidFill>
                <a:schemeClr val="bg1"/>
              </a:solidFill>
              <a:latin typeface="+mn-lt"/>
            </a:endParaRPr>
          </a:p>
          <a:p>
            <a:pPr>
              <a:lnSpc>
                <a:spcPct val="50000"/>
              </a:lnSpc>
            </a:pPr>
            <a:r>
              <a:rPr lang="en-AU" sz="3000" dirty="0">
                <a:solidFill>
                  <a:schemeClr val="bg1"/>
                </a:solidFill>
                <a:latin typeface="+mn-lt"/>
              </a:rPr>
              <a:t>Background </a:t>
            </a:r>
            <a:r>
              <a:rPr lang="en-AU" sz="2400" dirty="0">
                <a:solidFill>
                  <a:schemeClr val="bg1"/>
                </a:solidFill>
                <a:latin typeface="Gotham Bold" pitchFamily="2" charset="0"/>
              </a:rPr>
              <a:t>​</a:t>
            </a:r>
            <a:endParaRPr lang="en-US" sz="2400" dirty="0">
              <a:solidFill>
                <a:schemeClr val="bg1"/>
              </a:solidFill>
              <a:latin typeface="Gotham Bold" pitchFamily="2" charset="0"/>
            </a:endParaRPr>
          </a:p>
        </p:txBody>
      </p:sp>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1323200" y="2304399"/>
            <a:ext cx="868800" cy="1084466"/>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pic>
        <p:nvPicPr>
          <p:cNvPr id="3" name="Picture 2">
            <a:extLst>
              <a:ext uri="{FF2B5EF4-FFF2-40B4-BE49-F238E27FC236}">
                <a16:creationId xmlns:a16="http://schemas.microsoft.com/office/drawing/2014/main" id="{481E6672-B8CF-80E3-CBFE-D722B4D1FF3D}"/>
              </a:ext>
            </a:extLst>
          </p:cNvPr>
          <p:cNvPicPr>
            <a:picLocks noChangeAspect="1"/>
          </p:cNvPicPr>
          <p:nvPr/>
        </p:nvPicPr>
        <p:blipFill>
          <a:blip r:embed="rId9">
            <a:alphaModFix amt="85000"/>
          </a:blip>
          <a:stretch>
            <a:fillRect/>
          </a:stretch>
        </p:blipFill>
        <p:spPr>
          <a:xfrm>
            <a:off x="4037583" y="2473589"/>
            <a:ext cx="3821935" cy="2656332"/>
          </a:xfrm>
          <a:prstGeom prst="rect">
            <a:avLst/>
          </a:prstGeom>
          <a:ln>
            <a:solidFill>
              <a:srgbClr val="FF3300"/>
            </a:solidFill>
          </a:ln>
          <a:effectLst>
            <a:outerShdw blurRad="1270000" dist="50800" dir="5400000" algn="ctr" rotWithShape="0">
              <a:srgbClr val="000000">
                <a:alpha val="43137"/>
              </a:srgbClr>
            </a:outerShdw>
            <a:softEdge rad="76200"/>
          </a:effectLst>
        </p:spPr>
      </p:pic>
      <p:sp>
        <p:nvSpPr>
          <p:cNvPr id="4" name="TextBox 3">
            <a:extLst>
              <a:ext uri="{FF2B5EF4-FFF2-40B4-BE49-F238E27FC236}">
                <a16:creationId xmlns:a16="http://schemas.microsoft.com/office/drawing/2014/main" id="{37AFF238-3242-1BAF-B2C1-D07C352C7374}"/>
              </a:ext>
            </a:extLst>
          </p:cNvPr>
          <p:cNvSpPr txBox="1"/>
          <p:nvPr/>
        </p:nvSpPr>
        <p:spPr>
          <a:xfrm>
            <a:off x="8304901" y="1288095"/>
            <a:ext cx="2885613" cy="1477328"/>
          </a:xfrm>
          <a:prstGeom prst="rect">
            <a:avLst/>
          </a:prstGeom>
          <a:solidFill>
            <a:srgbClr val="07A2B2"/>
          </a:solidFill>
        </p:spPr>
        <p:txBody>
          <a:bodyPr wrap="square" rtlCol="0">
            <a:spAutoFit/>
          </a:bodyPr>
          <a:lstStyle/>
          <a:p>
            <a:r>
              <a:rPr lang="en-AU" b="1" u="none" strike="noStrike" baseline="0" dirty="0">
                <a:solidFill>
                  <a:schemeClr val="bg1"/>
                </a:solidFill>
              </a:rPr>
              <a:t>1. </a:t>
            </a:r>
            <a:r>
              <a:rPr lang="en-AU" b="0" u="none" strike="noStrike" baseline="0" dirty="0">
                <a:solidFill>
                  <a:schemeClr val="bg1"/>
                </a:solidFill>
              </a:rPr>
              <a:t>Delivering housing solutions with Aboriginal families based on demand for social and affordable housing</a:t>
            </a:r>
            <a:endParaRPr lang="en-AU" sz="2800" dirty="0">
              <a:solidFill>
                <a:schemeClr val="bg1"/>
              </a:solidFill>
            </a:endParaRPr>
          </a:p>
        </p:txBody>
      </p:sp>
      <p:sp>
        <p:nvSpPr>
          <p:cNvPr id="6" name="Arrow: Right 5">
            <a:extLst>
              <a:ext uri="{FF2B5EF4-FFF2-40B4-BE49-F238E27FC236}">
                <a16:creationId xmlns:a16="http://schemas.microsoft.com/office/drawing/2014/main" id="{B58D7DD9-3B3F-C5E5-21AF-59DF1E10A4D5}"/>
              </a:ext>
            </a:extLst>
          </p:cNvPr>
          <p:cNvSpPr/>
          <p:nvPr/>
        </p:nvSpPr>
        <p:spPr>
          <a:xfrm>
            <a:off x="7835623" y="3626314"/>
            <a:ext cx="938556" cy="242044"/>
          </a:xfrm>
          <a:prstGeom prst="rightArrow">
            <a:avLst/>
          </a:prstGeom>
          <a:solidFill>
            <a:schemeClr val="bg2">
              <a:lumMod val="9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AU">
              <a:ln>
                <a:solidFill>
                  <a:schemeClr val="bg1"/>
                </a:solidFill>
              </a:ln>
              <a:solidFill>
                <a:schemeClr val="bg1"/>
              </a:solidFill>
              <a:effectLst>
                <a:innerShdw blurRad="63500" dist="50800" dir="13500000">
                  <a:prstClr val="black">
                    <a:alpha val="50000"/>
                  </a:prstClr>
                </a:innerShdw>
              </a:effectLst>
            </a:endParaRPr>
          </a:p>
        </p:txBody>
      </p:sp>
      <p:sp>
        <p:nvSpPr>
          <p:cNvPr id="15" name="TextBox 14">
            <a:extLst>
              <a:ext uri="{FF2B5EF4-FFF2-40B4-BE49-F238E27FC236}">
                <a16:creationId xmlns:a16="http://schemas.microsoft.com/office/drawing/2014/main" id="{E78F66D8-A320-6097-7E8B-CFD1F342CF0B}"/>
              </a:ext>
            </a:extLst>
          </p:cNvPr>
          <p:cNvSpPr txBox="1"/>
          <p:nvPr/>
        </p:nvSpPr>
        <p:spPr>
          <a:xfrm>
            <a:off x="8843650" y="3586387"/>
            <a:ext cx="3113220" cy="2031325"/>
          </a:xfrm>
          <a:prstGeom prst="rect">
            <a:avLst/>
          </a:prstGeom>
          <a:solidFill>
            <a:srgbClr val="07A2B2"/>
          </a:solidFill>
        </p:spPr>
        <p:txBody>
          <a:bodyPr wrap="square">
            <a:spAutoFit/>
          </a:bodyPr>
          <a:lstStyle/>
          <a:p>
            <a:pPr marR="0" algn="l" rtl="0"/>
            <a:r>
              <a:rPr lang="en-AU" b="1" i="0" u="none" strike="noStrike" baseline="0" dirty="0">
                <a:solidFill>
                  <a:schemeClr val="bg1"/>
                </a:solidFill>
              </a:rPr>
              <a:t>2. </a:t>
            </a:r>
            <a:r>
              <a:rPr lang="en-AU" b="0" i="0" u="none" strike="noStrike" baseline="0" dirty="0">
                <a:solidFill>
                  <a:schemeClr val="bg1"/>
                </a:solidFill>
              </a:rPr>
              <a:t>Achieving better outcomes with Aboriginal tenants and clients through partnerships with Aboriginal organisations, human services agencies, and by creating study, work and business opportunities</a:t>
            </a:r>
            <a:endParaRPr lang="en-AU" b="1" i="0" u="none" strike="noStrike" baseline="0" dirty="0">
              <a:solidFill>
                <a:schemeClr val="bg1"/>
              </a:solidFill>
            </a:endParaRPr>
          </a:p>
        </p:txBody>
      </p:sp>
      <p:sp>
        <p:nvSpPr>
          <p:cNvPr id="20" name="TextBox 19">
            <a:extLst>
              <a:ext uri="{FF2B5EF4-FFF2-40B4-BE49-F238E27FC236}">
                <a16:creationId xmlns:a16="http://schemas.microsoft.com/office/drawing/2014/main" id="{0ACD5B07-691E-42D9-92D3-19FE02214BF6}"/>
              </a:ext>
            </a:extLst>
          </p:cNvPr>
          <p:cNvSpPr txBox="1"/>
          <p:nvPr/>
        </p:nvSpPr>
        <p:spPr>
          <a:xfrm>
            <a:off x="573902" y="5036321"/>
            <a:ext cx="3195230" cy="1754326"/>
          </a:xfrm>
          <a:prstGeom prst="rect">
            <a:avLst/>
          </a:prstGeom>
          <a:solidFill>
            <a:srgbClr val="07A2B2"/>
          </a:solidFill>
        </p:spPr>
        <p:txBody>
          <a:bodyPr wrap="square">
            <a:spAutoFit/>
          </a:bodyPr>
          <a:lstStyle/>
          <a:p>
            <a:pPr marR="0" algn="l" rtl="0"/>
            <a:r>
              <a:rPr lang="en-AU" b="1" i="0" u="none" strike="noStrike" baseline="0" dirty="0">
                <a:solidFill>
                  <a:schemeClr val="bg1"/>
                </a:solidFill>
              </a:rPr>
              <a:t>3.</a:t>
            </a:r>
            <a:r>
              <a:rPr lang="en-AU" b="1" i="0" u="none" strike="noStrike" dirty="0">
                <a:solidFill>
                  <a:schemeClr val="bg1"/>
                </a:solidFill>
              </a:rPr>
              <a:t> </a:t>
            </a:r>
            <a:r>
              <a:rPr lang="en-AU" b="0" i="0" u="none" strike="noStrike" baseline="0" dirty="0">
                <a:solidFill>
                  <a:schemeClr val="bg1"/>
                </a:solidFill>
              </a:rPr>
              <a:t>Strengthening and growing Aboriginal Community Housing Providers (ACHP) through sector investment, regulation and the transfer of housing and property management</a:t>
            </a:r>
            <a:endParaRPr lang="en-AU" sz="1600" b="1" i="0" u="none" strike="noStrike" baseline="0" dirty="0">
              <a:solidFill>
                <a:schemeClr val="bg1"/>
              </a:solidFill>
            </a:endParaRPr>
          </a:p>
        </p:txBody>
      </p:sp>
      <p:sp>
        <p:nvSpPr>
          <p:cNvPr id="26" name="TextBox 25">
            <a:extLst>
              <a:ext uri="{FF2B5EF4-FFF2-40B4-BE49-F238E27FC236}">
                <a16:creationId xmlns:a16="http://schemas.microsoft.com/office/drawing/2014/main" id="{E5892DE6-17E3-C270-3A3A-BA9D26717B88}"/>
              </a:ext>
            </a:extLst>
          </p:cNvPr>
          <p:cNvSpPr txBox="1"/>
          <p:nvPr/>
        </p:nvSpPr>
        <p:spPr>
          <a:xfrm>
            <a:off x="296191" y="3114432"/>
            <a:ext cx="2698630" cy="1200329"/>
          </a:xfrm>
          <a:prstGeom prst="rect">
            <a:avLst/>
          </a:prstGeom>
          <a:solidFill>
            <a:srgbClr val="07A2B2"/>
          </a:solidFill>
        </p:spPr>
        <p:txBody>
          <a:bodyPr wrap="square">
            <a:spAutoFit/>
          </a:bodyPr>
          <a:lstStyle/>
          <a:p>
            <a:r>
              <a:rPr lang="en-AU" b="1" dirty="0">
                <a:solidFill>
                  <a:schemeClr val="bg1"/>
                </a:solidFill>
              </a:rPr>
              <a:t>4. </a:t>
            </a:r>
            <a:r>
              <a:rPr lang="en-AU" dirty="0">
                <a:solidFill>
                  <a:schemeClr val="bg1"/>
                </a:solidFill>
              </a:rPr>
              <a:t>Improving data collection, evaluation and analysis to plan and in invest in the future</a:t>
            </a:r>
          </a:p>
        </p:txBody>
      </p:sp>
      <p:sp>
        <p:nvSpPr>
          <p:cNvPr id="2" name="Arrow: Bent 1">
            <a:extLst>
              <a:ext uri="{FF2B5EF4-FFF2-40B4-BE49-F238E27FC236}">
                <a16:creationId xmlns:a16="http://schemas.microsoft.com/office/drawing/2014/main" id="{D1A47EEC-5FB3-B43D-F3A8-8DF44268E85D}"/>
              </a:ext>
            </a:extLst>
          </p:cNvPr>
          <p:cNvSpPr/>
          <p:nvPr/>
        </p:nvSpPr>
        <p:spPr>
          <a:xfrm>
            <a:off x="5897147" y="1897205"/>
            <a:ext cx="2317470" cy="519213"/>
          </a:xfrm>
          <a:prstGeom prst="bentArrow">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1" name="Arrow: Bent 10">
            <a:extLst>
              <a:ext uri="{FF2B5EF4-FFF2-40B4-BE49-F238E27FC236}">
                <a16:creationId xmlns:a16="http://schemas.microsoft.com/office/drawing/2014/main" id="{69FEFCB0-0ADF-4DA6-E6C7-C1D02D558EEF}"/>
              </a:ext>
            </a:extLst>
          </p:cNvPr>
          <p:cNvSpPr/>
          <p:nvPr/>
        </p:nvSpPr>
        <p:spPr>
          <a:xfrm rot="10800000">
            <a:off x="3838602" y="5129920"/>
            <a:ext cx="2209460" cy="490157"/>
          </a:xfrm>
          <a:prstGeom prst="bentArrow">
            <a:avLst>
              <a:gd name="adj1" fmla="val 25000"/>
              <a:gd name="adj2" fmla="val 25000"/>
              <a:gd name="adj3" fmla="val 25000"/>
              <a:gd name="adj4" fmla="val 43750"/>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8" name="Arrow: Right 17">
            <a:extLst>
              <a:ext uri="{FF2B5EF4-FFF2-40B4-BE49-F238E27FC236}">
                <a16:creationId xmlns:a16="http://schemas.microsoft.com/office/drawing/2014/main" id="{7173CA63-2603-FA0F-801A-0A2C8290A75E}"/>
              </a:ext>
            </a:extLst>
          </p:cNvPr>
          <p:cNvSpPr/>
          <p:nvPr/>
        </p:nvSpPr>
        <p:spPr>
          <a:xfrm rot="10800000">
            <a:off x="3029557" y="3627932"/>
            <a:ext cx="938556" cy="242044"/>
          </a:xfrm>
          <a:prstGeom prst="rightArrow">
            <a:avLst/>
          </a:prstGeom>
          <a:solidFill>
            <a:schemeClr val="bg2">
              <a:lumMod val="9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AU">
              <a:ln>
                <a:solidFill>
                  <a:schemeClr val="bg1"/>
                </a:solidFill>
              </a:ln>
              <a:solidFill>
                <a:schemeClr val="bg1"/>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3719650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2" y="5736509"/>
            <a:ext cx="12192001" cy="1688034"/>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1" y="5454719"/>
            <a:ext cx="12192000" cy="1555681"/>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0" y="5831211"/>
            <a:ext cx="12192001" cy="1063349"/>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96899" y="-36353"/>
            <a:ext cx="6446496" cy="1519970"/>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815260" y="247492"/>
            <a:ext cx="5280740"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3600" b="1" dirty="0">
                <a:solidFill>
                  <a:schemeClr val="bg1"/>
                </a:solidFill>
                <a:latin typeface="+mn-lt"/>
              </a:rPr>
              <a:t>Sector Capability Grants</a:t>
            </a:r>
            <a:r>
              <a:rPr lang="en-AU" sz="3200" b="1" dirty="0">
                <a:solidFill>
                  <a:schemeClr val="bg1"/>
                </a:solidFill>
                <a:latin typeface="+mn-lt"/>
              </a:rPr>
              <a:t>​</a:t>
            </a:r>
          </a:p>
          <a:p>
            <a:pPr>
              <a:lnSpc>
                <a:spcPct val="50000"/>
              </a:lnSpc>
            </a:pPr>
            <a:endParaRPr lang="en-AU" sz="3200" b="1" dirty="0">
              <a:solidFill>
                <a:schemeClr val="bg1"/>
              </a:solidFill>
              <a:latin typeface="+mn-lt"/>
            </a:endParaRPr>
          </a:p>
          <a:p>
            <a:pPr>
              <a:lnSpc>
                <a:spcPct val="50000"/>
              </a:lnSpc>
            </a:pPr>
            <a:r>
              <a:rPr lang="en-AU" sz="2200" dirty="0">
                <a:solidFill>
                  <a:schemeClr val="bg1"/>
                </a:solidFill>
                <a:latin typeface="+mn-lt"/>
              </a:rPr>
              <a:t>Category 1 – up to $50,000</a:t>
            </a:r>
          </a:p>
          <a:p>
            <a:pPr>
              <a:lnSpc>
                <a:spcPct val="50000"/>
              </a:lnSpc>
            </a:pPr>
            <a:endParaRPr lang="en-AU" sz="2200" dirty="0">
              <a:solidFill>
                <a:schemeClr val="bg1"/>
              </a:solidFill>
              <a:latin typeface="+mn-lt"/>
            </a:endParaRPr>
          </a:p>
          <a:p>
            <a:pPr>
              <a:lnSpc>
                <a:spcPct val="50000"/>
              </a:lnSpc>
            </a:pPr>
            <a:r>
              <a:rPr lang="en-AU" sz="2200" dirty="0">
                <a:solidFill>
                  <a:schemeClr val="bg1"/>
                </a:solidFill>
                <a:latin typeface="+mn-lt"/>
              </a:rPr>
              <a:t>Category 2 – up to $100,000</a:t>
            </a:r>
            <a:endParaRPr lang="en-US" sz="2200" dirty="0">
              <a:solidFill>
                <a:schemeClr val="bg1"/>
              </a:solidFill>
              <a:latin typeface="+mn-lt"/>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10247666" y="1"/>
            <a:ext cx="1944334" cy="140194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1703219" y="2257049"/>
            <a:ext cx="488781" cy="488781"/>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905305" y="3568722"/>
            <a:ext cx="286694" cy="598951"/>
          </a:xfrm>
          <a:prstGeom prst="rect">
            <a:avLst/>
          </a:prstGeom>
        </p:spPr>
      </p:pic>
      <p:sp>
        <p:nvSpPr>
          <p:cNvPr id="13" name="Subtitle 2">
            <a:extLst>
              <a:ext uri="{FF2B5EF4-FFF2-40B4-BE49-F238E27FC236}">
                <a16:creationId xmlns:a16="http://schemas.microsoft.com/office/drawing/2014/main" id="{33CD5F61-EA73-EB15-6C32-2F5EE9FCC02E}"/>
              </a:ext>
            </a:extLst>
          </p:cNvPr>
          <p:cNvSpPr txBox="1">
            <a:spLocks/>
          </p:cNvSpPr>
          <p:nvPr/>
        </p:nvSpPr>
        <p:spPr>
          <a:xfrm>
            <a:off x="201173" y="1477520"/>
            <a:ext cx="11789650" cy="52666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AU" sz="1800" dirty="0">
                <a:solidFill>
                  <a:srgbClr val="07A2B2"/>
                </a:solidFill>
              </a:rPr>
              <a:t>Aboriginal Community Housing Provider’s (ACHP’s) who are successful will be eligible for two categories of a maximum funding amount of:</a:t>
            </a:r>
          </a:p>
          <a:p>
            <a:pPr marL="0" indent="0">
              <a:lnSpc>
                <a:spcPct val="100000"/>
              </a:lnSpc>
              <a:spcBef>
                <a:spcPts val="0"/>
              </a:spcBef>
              <a:buNone/>
            </a:pPr>
            <a:r>
              <a:rPr lang="en-AU" sz="1800" dirty="0">
                <a:solidFill>
                  <a:srgbClr val="07A2B2"/>
                </a:solidFill>
              </a:rPr>
              <a:t>1.	 $50,000  </a:t>
            </a:r>
          </a:p>
          <a:p>
            <a:pPr marL="0" indent="0">
              <a:lnSpc>
                <a:spcPct val="100000"/>
              </a:lnSpc>
              <a:spcBef>
                <a:spcPts val="0"/>
              </a:spcBef>
              <a:buNone/>
            </a:pPr>
            <a:r>
              <a:rPr lang="en-AU" sz="1800" dirty="0">
                <a:solidFill>
                  <a:srgbClr val="07A2B2"/>
                </a:solidFill>
              </a:rPr>
              <a:t>2.	$100,000</a:t>
            </a:r>
          </a:p>
          <a:p>
            <a:pPr marL="0" indent="0">
              <a:lnSpc>
                <a:spcPct val="100000"/>
              </a:lnSpc>
              <a:spcBef>
                <a:spcPts val="0"/>
              </a:spcBef>
              <a:buNone/>
            </a:pPr>
            <a:r>
              <a:rPr lang="en-AU" sz="1800" dirty="0">
                <a:solidFill>
                  <a:srgbClr val="07A2B2"/>
                </a:solidFill>
              </a:rPr>
              <a:t>ACHP’s can use the capability grant to support them with achieving and/or maintaining registration, while increasing their capability and capacity to enable them to become stronger housing providers meeting the needs of Aboriginal tenants. </a:t>
            </a:r>
          </a:p>
          <a:p>
            <a:pPr marL="0" indent="0">
              <a:lnSpc>
                <a:spcPct val="100000"/>
              </a:lnSpc>
              <a:spcBef>
                <a:spcPts val="0"/>
              </a:spcBef>
              <a:buNone/>
            </a:pPr>
            <a:endParaRPr lang="en-AU" sz="1800" dirty="0">
              <a:solidFill>
                <a:srgbClr val="07A2B2"/>
              </a:solidFill>
            </a:endParaRPr>
          </a:p>
          <a:p>
            <a:pPr marL="0" indent="0">
              <a:lnSpc>
                <a:spcPct val="100000"/>
              </a:lnSpc>
              <a:spcBef>
                <a:spcPts val="0"/>
              </a:spcBef>
              <a:buNone/>
            </a:pPr>
            <a:r>
              <a:rPr lang="en-AU" sz="1800" dirty="0">
                <a:solidFill>
                  <a:srgbClr val="07A2B2"/>
                </a:solidFill>
              </a:rPr>
              <a:t>The identification of suitable ACHP’s will not guarantee funding with allocation based on meeting the Program objectives, ACHP need and their ability to deliver. The ACHPs that are selected for funding will be managed under a Funding Agreement with support from the AHO through the engagement and delivery process.​</a:t>
            </a:r>
          </a:p>
          <a:p>
            <a:pPr marL="0" indent="0">
              <a:lnSpc>
                <a:spcPct val="100000"/>
              </a:lnSpc>
              <a:spcBef>
                <a:spcPts val="0"/>
              </a:spcBef>
              <a:buNone/>
            </a:pPr>
            <a:endParaRPr lang="en-AU" sz="1800" dirty="0">
              <a:solidFill>
                <a:srgbClr val="07A2B2"/>
              </a:solidFill>
            </a:endParaRPr>
          </a:p>
          <a:p>
            <a:pPr marL="0" indent="0">
              <a:lnSpc>
                <a:spcPct val="100000"/>
              </a:lnSpc>
              <a:spcBef>
                <a:spcPts val="0"/>
              </a:spcBef>
              <a:buNone/>
            </a:pPr>
            <a:r>
              <a:rPr lang="en-AU" sz="1800" dirty="0">
                <a:solidFill>
                  <a:srgbClr val="07A2B2"/>
                </a:solidFill>
              </a:rPr>
              <a:t>If successful this funding will be paid in instalments. The first instalment which will be paid once the funding agreement is signed. The remaining payments to be paid across achievements of milestones.</a:t>
            </a:r>
            <a:r>
              <a:rPr lang="en-AU" sz="1800" dirty="0">
                <a:solidFill>
                  <a:srgbClr val="FF0000"/>
                </a:solidFill>
              </a:rPr>
              <a:t> </a:t>
            </a:r>
            <a:r>
              <a:rPr lang="en-AU" sz="1800" dirty="0">
                <a:solidFill>
                  <a:srgbClr val="07A2B2"/>
                </a:solidFill>
              </a:rPr>
              <a:t>Timing of the payments will be aligned with the satisfactory receipt of progress reports and one final report.</a:t>
            </a:r>
          </a:p>
          <a:p>
            <a:pPr marL="0" indent="0">
              <a:lnSpc>
                <a:spcPct val="100000"/>
              </a:lnSpc>
              <a:spcBef>
                <a:spcPts val="0"/>
              </a:spcBef>
              <a:buNone/>
            </a:pPr>
            <a:endParaRPr lang="en-AU" sz="1800" dirty="0">
              <a:solidFill>
                <a:srgbClr val="07A2B2"/>
              </a:solidFill>
            </a:endParaRP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r>
              <a:rPr lang="en-AU" sz="1400" dirty="0">
                <a:solidFill>
                  <a:srgbClr val="07A2B2"/>
                </a:solidFill>
              </a:rPr>
              <a:t>​</a:t>
            </a:r>
          </a:p>
        </p:txBody>
      </p:sp>
    </p:spTree>
    <p:extLst>
      <p:ext uri="{BB962C8B-B14F-4D97-AF65-F5344CB8AC3E}">
        <p14:creationId xmlns:p14="http://schemas.microsoft.com/office/powerpoint/2010/main" val="2730405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1"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118920"/>
            <a:ext cx="12192000" cy="3088194"/>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736509"/>
            <a:ext cx="12192001" cy="1121491"/>
          </a:xfrm>
          <a:prstGeom prst="rect">
            <a:avLst/>
          </a:prstGeom>
        </p:spPr>
      </p:pic>
      <p:sp>
        <p:nvSpPr>
          <p:cNvPr id="13" name="Subtitle 2">
            <a:extLst>
              <a:ext uri="{FF2B5EF4-FFF2-40B4-BE49-F238E27FC236}">
                <a16:creationId xmlns:a16="http://schemas.microsoft.com/office/drawing/2014/main" id="{33CD5F61-EA73-EB15-6C32-2F5EE9FCC02E}"/>
              </a:ext>
            </a:extLst>
          </p:cNvPr>
          <p:cNvSpPr txBox="1">
            <a:spLocks/>
          </p:cNvSpPr>
          <p:nvPr/>
        </p:nvSpPr>
        <p:spPr>
          <a:xfrm>
            <a:off x="795196" y="1870827"/>
            <a:ext cx="9580445" cy="36755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endParaRPr lang="en-AU" sz="1400" dirty="0">
              <a:solidFill>
                <a:srgbClr val="07A2B2"/>
              </a:solidFill>
            </a:endParaRPr>
          </a:p>
          <a:p>
            <a:pPr marL="0" indent="0">
              <a:lnSpc>
                <a:spcPct val="100000"/>
              </a:lnSpc>
              <a:spcBef>
                <a:spcPts val="0"/>
              </a:spcBef>
              <a:buNone/>
            </a:pPr>
            <a:r>
              <a:rPr lang="en-AU" sz="1400" dirty="0">
                <a:solidFill>
                  <a:srgbClr val="07A2B2"/>
                </a:solidFill>
              </a:rPr>
              <a:t>​</a:t>
            </a:r>
          </a:p>
        </p:txBody>
      </p:sp>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266081" y="210829"/>
            <a:ext cx="67655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819768" y="185987"/>
            <a:ext cx="4703645"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endParaRPr lang="en-AU" sz="4000" b="1" dirty="0">
              <a:solidFill>
                <a:schemeClr val="bg1"/>
              </a:solidFill>
              <a:latin typeface="+mn-lt"/>
            </a:endParaRPr>
          </a:p>
          <a:p>
            <a:pPr>
              <a:lnSpc>
                <a:spcPct val="50000"/>
              </a:lnSpc>
            </a:pPr>
            <a:r>
              <a:rPr lang="en-AU" sz="4000" b="1" dirty="0">
                <a:solidFill>
                  <a:schemeClr val="bg1"/>
                </a:solidFill>
                <a:latin typeface="+mn-lt"/>
              </a:rPr>
              <a:t>Program Objectives</a:t>
            </a:r>
            <a:endParaRPr lang="en-US" sz="4000" b="1" dirty="0">
              <a:solidFill>
                <a:schemeClr val="bg1"/>
              </a:solidFill>
              <a:latin typeface="+mn-lt"/>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723591" y="0"/>
            <a:ext cx="2468409" cy="1907949"/>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2" name="Table 23">
            <a:extLst>
              <a:ext uri="{FF2B5EF4-FFF2-40B4-BE49-F238E27FC236}">
                <a16:creationId xmlns:a16="http://schemas.microsoft.com/office/drawing/2014/main" id="{210EDC22-DC19-CDF5-5398-6C519C32FCB2}"/>
              </a:ext>
            </a:extLst>
          </p:cNvPr>
          <p:cNvGraphicFramePr>
            <a:graphicFrameLocks noGrp="1"/>
          </p:cNvGraphicFramePr>
          <p:nvPr>
            <p:extLst>
              <p:ext uri="{D42A27DB-BD31-4B8C-83A1-F6EECF244321}">
                <p14:modId xmlns:p14="http://schemas.microsoft.com/office/powerpoint/2010/main" val="1620993788"/>
              </p:ext>
            </p:extLst>
          </p:nvPr>
        </p:nvGraphicFramePr>
        <p:xfrm>
          <a:off x="1100435" y="1912661"/>
          <a:ext cx="9715416" cy="370840"/>
        </p:xfrm>
        <a:graphic>
          <a:graphicData uri="http://schemas.openxmlformats.org/drawingml/2006/table">
            <a:tbl>
              <a:tblPr firstRow="1" bandRow="1">
                <a:tableStyleId>{5C22544A-7EE6-4342-B048-85BDC9FD1C3A}</a:tableStyleId>
              </a:tblPr>
              <a:tblGrid>
                <a:gridCol w="9715416">
                  <a:extLst>
                    <a:ext uri="{9D8B030D-6E8A-4147-A177-3AD203B41FA5}">
                      <a16:colId xmlns:a16="http://schemas.microsoft.com/office/drawing/2014/main" val="770513150"/>
                    </a:ext>
                  </a:extLst>
                </a:gridCol>
              </a:tblGrid>
              <a:tr h="370840">
                <a:tc>
                  <a:txBody>
                    <a:bodyPr/>
                    <a:lstStyle/>
                    <a:p>
                      <a:endParaRPr lang="en-AU" dirty="0"/>
                    </a:p>
                  </a:txBody>
                  <a:tcPr>
                    <a:solidFill>
                      <a:srgbClr val="F6A01F"/>
                    </a:solidFill>
                  </a:tcPr>
                </a:tc>
                <a:extLst>
                  <a:ext uri="{0D108BD9-81ED-4DB2-BD59-A6C34878D82A}">
                    <a16:rowId xmlns:a16="http://schemas.microsoft.com/office/drawing/2014/main" val="1327199879"/>
                  </a:ext>
                </a:extLst>
              </a:tr>
            </a:tbl>
          </a:graphicData>
        </a:graphic>
      </p:graphicFrame>
      <p:sp>
        <p:nvSpPr>
          <p:cNvPr id="24" name="TextBox 23">
            <a:extLst>
              <a:ext uri="{FF2B5EF4-FFF2-40B4-BE49-F238E27FC236}">
                <a16:creationId xmlns:a16="http://schemas.microsoft.com/office/drawing/2014/main" id="{5C4BC838-C915-1051-F596-8BB26E77E8B5}"/>
              </a:ext>
            </a:extLst>
          </p:cNvPr>
          <p:cNvSpPr txBox="1"/>
          <p:nvPr/>
        </p:nvSpPr>
        <p:spPr>
          <a:xfrm>
            <a:off x="2593954" y="1907949"/>
            <a:ext cx="6170213" cy="375552"/>
          </a:xfrm>
          <a:prstGeom prst="rect">
            <a:avLst/>
          </a:prstGeom>
          <a:noFill/>
        </p:spPr>
        <p:txBody>
          <a:bodyPr wrap="square" rtlCol="0">
            <a:spAutoFit/>
          </a:bodyPr>
          <a:lstStyle/>
          <a:p>
            <a:pPr>
              <a:lnSpc>
                <a:spcPct val="107000"/>
              </a:lnSpc>
              <a:spcAft>
                <a:spcPts val="800"/>
              </a:spcAft>
            </a:pPr>
            <a:r>
              <a:rPr lang="en-AU"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objectives for the Sector Capability Grant funding are:​</a:t>
            </a:r>
          </a:p>
        </p:txBody>
      </p:sp>
      <p:sp>
        <p:nvSpPr>
          <p:cNvPr id="33" name="TextBox 32">
            <a:extLst>
              <a:ext uri="{FF2B5EF4-FFF2-40B4-BE49-F238E27FC236}">
                <a16:creationId xmlns:a16="http://schemas.microsoft.com/office/drawing/2014/main" id="{8EF907BB-DA08-10C0-695C-3F262D6D7A6B}"/>
              </a:ext>
            </a:extLst>
          </p:cNvPr>
          <p:cNvSpPr txBox="1"/>
          <p:nvPr/>
        </p:nvSpPr>
        <p:spPr>
          <a:xfrm>
            <a:off x="3047338" y="3508715"/>
            <a:ext cx="6094674" cy="369332"/>
          </a:xfrm>
          <a:prstGeom prst="rect">
            <a:avLst/>
          </a:prstGeom>
          <a:noFill/>
        </p:spPr>
        <p:txBody>
          <a:bodyPr wrap="square">
            <a:spAutoFit/>
          </a:bodyPr>
          <a:lstStyle/>
          <a:p>
            <a:endParaRPr lang="en-AU" dirty="0">
              <a:solidFill>
                <a:schemeClr val="tx1"/>
              </a:solidFill>
            </a:endParaRPr>
          </a:p>
        </p:txBody>
      </p:sp>
      <p:sp>
        <p:nvSpPr>
          <p:cNvPr id="35" name="TextBox 34">
            <a:extLst>
              <a:ext uri="{FF2B5EF4-FFF2-40B4-BE49-F238E27FC236}">
                <a16:creationId xmlns:a16="http://schemas.microsoft.com/office/drawing/2014/main" id="{1C4F1E58-1F84-C192-C1FC-277ACA6D2EA8}"/>
              </a:ext>
            </a:extLst>
          </p:cNvPr>
          <p:cNvSpPr txBox="1"/>
          <p:nvPr/>
        </p:nvSpPr>
        <p:spPr>
          <a:xfrm>
            <a:off x="3047338" y="3508715"/>
            <a:ext cx="6094674" cy="369332"/>
          </a:xfrm>
          <a:prstGeom prst="rect">
            <a:avLst/>
          </a:prstGeom>
          <a:noFill/>
        </p:spPr>
        <p:txBody>
          <a:bodyPr wrap="square">
            <a:spAutoFit/>
          </a:bodyPr>
          <a:lstStyle/>
          <a:p>
            <a:endParaRPr lang="en-AU" dirty="0">
              <a:solidFill>
                <a:schemeClr val="tx1"/>
              </a:solidFill>
            </a:endParaRPr>
          </a:p>
        </p:txBody>
      </p:sp>
      <p:graphicFrame>
        <p:nvGraphicFramePr>
          <p:cNvPr id="37" name="Table 31">
            <a:extLst>
              <a:ext uri="{FF2B5EF4-FFF2-40B4-BE49-F238E27FC236}">
                <a16:creationId xmlns:a16="http://schemas.microsoft.com/office/drawing/2014/main" id="{DD3DE9F6-EBF9-0CFA-B94C-6DA5467F3592}"/>
              </a:ext>
            </a:extLst>
          </p:cNvPr>
          <p:cNvGraphicFramePr>
            <a:graphicFrameLocks noGrp="1"/>
          </p:cNvGraphicFramePr>
          <p:nvPr>
            <p:extLst>
              <p:ext uri="{D42A27DB-BD31-4B8C-83A1-F6EECF244321}">
                <p14:modId xmlns:p14="http://schemas.microsoft.com/office/powerpoint/2010/main" val="4170576790"/>
              </p:ext>
            </p:extLst>
          </p:nvPr>
        </p:nvGraphicFramePr>
        <p:xfrm>
          <a:off x="1100435" y="2480277"/>
          <a:ext cx="4578626" cy="3480368"/>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578626">
                  <a:extLst>
                    <a:ext uri="{9D8B030D-6E8A-4147-A177-3AD203B41FA5}">
                      <a16:colId xmlns:a16="http://schemas.microsoft.com/office/drawing/2014/main" val="2764899125"/>
                    </a:ext>
                  </a:extLst>
                </a:gridCol>
              </a:tblGrid>
              <a:tr h="3480368">
                <a:tc>
                  <a:txBody>
                    <a:bodyPr/>
                    <a:lstStyle/>
                    <a:p>
                      <a:r>
                        <a:rPr lang="en-AU" sz="1400" b="0" kern="1200" dirty="0">
                          <a:solidFill>
                            <a:schemeClr val="lt1"/>
                          </a:solidFill>
                          <a:effectLst/>
                          <a:latin typeface="+mn-lt"/>
                          <a:ea typeface="+mn-ea"/>
                          <a:cs typeface="+mn-cs"/>
                        </a:rPr>
                        <a:t>•  Building on the foundations and momentum of the SFSC, AHO’s 10-year Housing Strategy – Sector Growth (Pillar 3) initiatives to improve housing outcomes​</a:t>
                      </a:r>
                    </a:p>
                    <a:p>
                      <a:endParaRPr lang="en-AU" sz="1400" b="0" kern="1200" dirty="0">
                        <a:solidFill>
                          <a:schemeClr val="bg1"/>
                        </a:solidFill>
                        <a:effectLst/>
                        <a:latin typeface="+mn-lt"/>
                        <a:ea typeface="+mn-ea"/>
                        <a:cs typeface="+mn-cs"/>
                      </a:endParaRPr>
                    </a:p>
                    <a:p>
                      <a:r>
                        <a:rPr lang="en-AU" sz="1400" b="0" kern="1200" dirty="0">
                          <a:solidFill>
                            <a:schemeClr val="bg1"/>
                          </a:solidFill>
                          <a:effectLst/>
                          <a:latin typeface="+mn-lt"/>
                          <a:ea typeface="+mn-ea"/>
                          <a:cs typeface="+mn-cs"/>
                        </a:rPr>
                        <a:t>•  Advance the community led objectives and targets outlined in Closing the Gap or the sector nominated Top 10 </a:t>
                      </a:r>
                      <a:r>
                        <a:rPr lang="en-AU" sz="1400" b="0" strike="sngStrike" kern="1200" dirty="0">
                          <a:solidFill>
                            <a:srgbClr val="FF0000"/>
                          </a:solidFill>
                          <a:effectLst/>
                          <a:latin typeface="+mn-lt"/>
                          <a:ea typeface="+mn-ea"/>
                          <a:cs typeface="+mn-cs"/>
                        </a:rPr>
                        <a:t>​</a:t>
                      </a:r>
                    </a:p>
                    <a:p>
                      <a:endParaRPr lang="en-AU" sz="1400" b="0" strike="sngStrike" kern="1200" dirty="0">
                        <a:solidFill>
                          <a:srgbClr val="FF0000"/>
                        </a:solidFill>
                        <a:effectLst/>
                        <a:latin typeface="+mn-lt"/>
                        <a:ea typeface="+mn-ea"/>
                        <a:cs typeface="+mn-cs"/>
                      </a:endParaRPr>
                    </a:p>
                    <a:p>
                      <a:r>
                        <a:rPr lang="en-AU" sz="1400" b="0" kern="1200" dirty="0">
                          <a:solidFill>
                            <a:schemeClr val="lt1"/>
                          </a:solidFill>
                          <a:effectLst/>
                          <a:latin typeface="+mn-lt"/>
                          <a:ea typeface="+mn-ea"/>
                          <a:cs typeface="+mn-cs"/>
                        </a:rPr>
                        <a:t>•  Demonstrate the NSW Government’s &amp; AHO’s commitment to providing culturally appropriate support and </a:t>
                      </a:r>
                      <a:r>
                        <a:rPr lang="en-AU" sz="1400" b="0" kern="1200" dirty="0">
                          <a:solidFill>
                            <a:schemeClr val="bg1"/>
                          </a:solidFill>
                          <a:effectLst/>
                          <a:latin typeface="+mn-lt"/>
                          <a:ea typeface="+mn-ea"/>
                          <a:cs typeface="+mn-cs"/>
                        </a:rPr>
                        <a:t>improve tenant experience and outcomes</a:t>
                      </a:r>
                    </a:p>
                    <a:p>
                      <a:endParaRPr lang="en-AU" sz="1400" b="0" kern="1200" dirty="0">
                        <a:solidFill>
                          <a:schemeClr val="lt1"/>
                        </a:solidFill>
                        <a:effectLst/>
                        <a:latin typeface="+mn-lt"/>
                        <a:ea typeface="+mn-ea"/>
                        <a:cs typeface="+mn-cs"/>
                      </a:endParaRPr>
                    </a:p>
                    <a:p>
                      <a:r>
                        <a:rPr lang="en-AU" sz="1400" b="0" kern="1200" dirty="0">
                          <a:solidFill>
                            <a:schemeClr val="lt1"/>
                          </a:solidFill>
                          <a:effectLst/>
                          <a:latin typeface="+mn-lt"/>
                          <a:ea typeface="+mn-ea"/>
                          <a:cs typeface="+mn-cs"/>
                        </a:rPr>
                        <a:t>•  Support the Aboriginal housing sector to increase their capability and capacity, providing </a:t>
                      </a:r>
                      <a:r>
                        <a:rPr lang="en-AU" sz="1400" b="0" kern="1200" dirty="0">
                          <a:solidFill>
                            <a:schemeClr val="bg1"/>
                          </a:solidFill>
                          <a:effectLst/>
                          <a:latin typeface="+mn-lt"/>
                          <a:ea typeface="+mn-ea"/>
                          <a:cs typeface="+mn-cs"/>
                        </a:rPr>
                        <a:t>workforce development </a:t>
                      </a:r>
                      <a:r>
                        <a:rPr lang="en-AU" sz="1400" b="0" kern="1200" dirty="0">
                          <a:solidFill>
                            <a:schemeClr val="lt1"/>
                          </a:solidFill>
                          <a:effectLst/>
                          <a:latin typeface="+mn-lt"/>
                          <a:ea typeface="+mn-ea"/>
                          <a:cs typeface="+mn-cs"/>
                        </a:rPr>
                        <a:t>and increasing long-term viability​</a:t>
                      </a:r>
                    </a:p>
                  </a:txBody>
                  <a:tcPr>
                    <a:solidFill>
                      <a:srgbClr val="07A2B2"/>
                    </a:solidFill>
                  </a:tcPr>
                </a:tc>
                <a:extLst>
                  <a:ext uri="{0D108BD9-81ED-4DB2-BD59-A6C34878D82A}">
                    <a16:rowId xmlns:a16="http://schemas.microsoft.com/office/drawing/2014/main" val="948129"/>
                  </a:ext>
                </a:extLst>
              </a:tr>
            </a:tbl>
          </a:graphicData>
        </a:graphic>
      </p:graphicFrame>
      <p:graphicFrame>
        <p:nvGraphicFramePr>
          <p:cNvPr id="38" name="Table 31">
            <a:extLst>
              <a:ext uri="{FF2B5EF4-FFF2-40B4-BE49-F238E27FC236}">
                <a16:creationId xmlns:a16="http://schemas.microsoft.com/office/drawing/2014/main" id="{48036736-816C-1282-69FF-0E8B9CA51C82}"/>
              </a:ext>
            </a:extLst>
          </p:cNvPr>
          <p:cNvGraphicFramePr>
            <a:graphicFrameLocks noGrp="1"/>
          </p:cNvGraphicFramePr>
          <p:nvPr>
            <p:extLst>
              <p:ext uri="{D42A27DB-BD31-4B8C-83A1-F6EECF244321}">
                <p14:modId xmlns:p14="http://schemas.microsoft.com/office/powerpoint/2010/main" val="4101701601"/>
              </p:ext>
            </p:extLst>
          </p:nvPr>
        </p:nvGraphicFramePr>
        <p:xfrm>
          <a:off x="5734215" y="2480277"/>
          <a:ext cx="5081636" cy="41452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081636">
                  <a:extLst>
                    <a:ext uri="{9D8B030D-6E8A-4147-A177-3AD203B41FA5}">
                      <a16:colId xmlns:a16="http://schemas.microsoft.com/office/drawing/2014/main" val="2764899125"/>
                    </a:ext>
                  </a:extLst>
                </a:gridCol>
              </a:tblGrid>
              <a:tr h="3480368">
                <a:tc>
                  <a:txBody>
                    <a:bodyPr/>
                    <a:lstStyle/>
                    <a:p>
                      <a:r>
                        <a:rPr lang="en-AU" sz="1400" b="0" kern="1200" dirty="0">
                          <a:solidFill>
                            <a:schemeClr val="lt1"/>
                          </a:solidFill>
                          <a:effectLst/>
                          <a:latin typeface="+mn-lt"/>
                          <a:ea typeface="+mn-ea"/>
                          <a:cs typeface="+mn-cs"/>
                        </a:rPr>
                        <a:t>•   Support ACHPs to increase their capability and capacity to maintain AHO dwellings across NSW</a:t>
                      </a:r>
                      <a:r>
                        <a:rPr lang="en-AU" sz="1400" b="0" kern="1200" dirty="0">
                          <a:solidFill>
                            <a:srgbClr val="FF0000"/>
                          </a:solidFill>
                          <a:effectLst/>
                          <a:latin typeface="+mn-lt"/>
                          <a:ea typeface="+mn-ea"/>
                          <a:cs typeface="+mn-cs"/>
                        </a:rPr>
                        <a:t> </a:t>
                      </a:r>
                      <a:r>
                        <a:rPr lang="en-AU" sz="1400" b="0" kern="1200" dirty="0">
                          <a:solidFill>
                            <a:schemeClr val="bg1"/>
                          </a:solidFill>
                          <a:effectLst/>
                          <a:latin typeface="+mn-lt"/>
                          <a:ea typeface="+mn-ea"/>
                          <a:cs typeface="+mn-cs"/>
                        </a:rPr>
                        <a:t>in accordance with the AHO Asset Management Framework.​</a:t>
                      </a:r>
                    </a:p>
                    <a:p>
                      <a:endParaRPr lang="en-AU" sz="1400" b="0" kern="1200" dirty="0">
                        <a:solidFill>
                          <a:schemeClr val="lt1"/>
                        </a:solidFill>
                        <a:effectLst/>
                        <a:latin typeface="+mn-lt"/>
                        <a:ea typeface="+mn-ea"/>
                        <a:cs typeface="+mn-cs"/>
                      </a:endParaRPr>
                    </a:p>
                    <a:p>
                      <a:r>
                        <a:rPr lang="en-AU" sz="1400" b="0" kern="1200" dirty="0">
                          <a:solidFill>
                            <a:schemeClr val="lt1"/>
                          </a:solidFill>
                          <a:effectLst/>
                          <a:latin typeface="+mn-lt"/>
                          <a:ea typeface="+mn-ea"/>
                          <a:cs typeface="+mn-cs"/>
                        </a:rPr>
                        <a:t>•   Assist with registering and maintaining the registration of ACHPs to ensure they meet the requirements to provide housing services​</a:t>
                      </a:r>
                      <a:r>
                        <a:rPr lang="en-AU" sz="1400" b="0" kern="1200" dirty="0">
                          <a:solidFill>
                            <a:srgbClr val="FF0000"/>
                          </a:solidFill>
                          <a:effectLst/>
                          <a:latin typeface="+mn-lt"/>
                          <a:ea typeface="+mn-ea"/>
                          <a:cs typeface="+mn-cs"/>
                        </a:rPr>
                        <a:t> </a:t>
                      </a:r>
                      <a:r>
                        <a:rPr lang="en-AU" sz="1400" b="0" kern="1200" dirty="0">
                          <a:solidFill>
                            <a:schemeClr val="bg1"/>
                          </a:solidFill>
                          <a:effectLst/>
                          <a:latin typeface="+mn-lt"/>
                          <a:ea typeface="+mn-ea"/>
                          <a:cs typeface="+mn-cs"/>
                        </a:rPr>
                        <a:t>in accordance with the NRSHC/NSWLS Performance outcomes, AHO Provider Performance Framework and individual Management Agreements</a:t>
                      </a:r>
                    </a:p>
                    <a:p>
                      <a:endParaRPr lang="en-AU" sz="1400" b="0" kern="1200" dirty="0">
                        <a:solidFill>
                          <a:schemeClr val="lt1"/>
                        </a:solidFill>
                        <a:effectLst/>
                        <a:latin typeface="+mn-lt"/>
                        <a:ea typeface="+mn-ea"/>
                        <a:cs typeface="+mn-cs"/>
                      </a:endParaRPr>
                    </a:p>
                    <a:p>
                      <a:r>
                        <a:rPr lang="en-AU" sz="1400" b="0" kern="1200" dirty="0">
                          <a:solidFill>
                            <a:schemeClr val="lt1"/>
                          </a:solidFill>
                          <a:effectLst/>
                          <a:latin typeface="+mn-lt"/>
                          <a:ea typeface="+mn-ea"/>
                          <a:cs typeface="+mn-cs"/>
                        </a:rPr>
                        <a:t>•   Assist with issues relating to ACHP performance and compliance in accordance with the AHO Provider Performance Framework (including Asset Management Framework)​</a:t>
                      </a:r>
                    </a:p>
                    <a:p>
                      <a:endParaRPr lang="en-AU" sz="1400" b="0" kern="1200" dirty="0">
                        <a:solidFill>
                          <a:schemeClr val="lt1"/>
                        </a:solidFill>
                        <a:effectLst/>
                        <a:latin typeface="+mn-lt"/>
                        <a:ea typeface="+mn-ea"/>
                        <a:cs typeface="+mn-cs"/>
                      </a:endParaRPr>
                    </a:p>
                    <a:p>
                      <a:r>
                        <a:rPr lang="en-AU" sz="1400" b="0" kern="1200" dirty="0">
                          <a:solidFill>
                            <a:schemeClr val="lt1"/>
                          </a:solidFill>
                          <a:effectLst/>
                          <a:latin typeface="+mn-lt"/>
                          <a:ea typeface="+mn-ea"/>
                          <a:cs typeface="+mn-cs"/>
                        </a:rPr>
                        <a:t>•  Spread funding across suitable ACHPs with cost limited to two categories of  $50,000 and $100,000 per applicant </a:t>
                      </a:r>
                    </a:p>
                    <a:p>
                      <a:endParaRPr lang="en-AU" sz="1400" b="0" kern="1200" dirty="0">
                        <a:solidFill>
                          <a:schemeClr val="lt1"/>
                        </a:solidFill>
                        <a:effectLst/>
                        <a:latin typeface="+mn-lt"/>
                        <a:ea typeface="+mn-ea"/>
                        <a:cs typeface="+mn-cs"/>
                      </a:endParaRPr>
                    </a:p>
                    <a:p>
                      <a:r>
                        <a:rPr lang="en-AU" sz="1400" b="0" kern="1200" dirty="0">
                          <a:solidFill>
                            <a:schemeClr val="lt1"/>
                          </a:solidFill>
                          <a:effectLst/>
                          <a:latin typeface="+mn-lt"/>
                          <a:ea typeface="+mn-ea"/>
                          <a:cs typeface="+mn-cs"/>
                        </a:rPr>
                        <a:t>•   To manage a fair, transparent, and auditable process in the identification of suitable ACHPs and the allocation of funding</a:t>
                      </a:r>
                    </a:p>
                  </a:txBody>
                  <a:tcPr>
                    <a:solidFill>
                      <a:srgbClr val="07A2B2"/>
                    </a:solidFill>
                  </a:tcPr>
                </a:tc>
                <a:extLst>
                  <a:ext uri="{0D108BD9-81ED-4DB2-BD59-A6C34878D82A}">
                    <a16:rowId xmlns:a16="http://schemas.microsoft.com/office/drawing/2014/main" val="948129"/>
                  </a:ext>
                </a:extLst>
              </a:tr>
            </a:tbl>
          </a:graphicData>
        </a:graphic>
      </p:graphicFrame>
    </p:spTree>
    <p:extLst>
      <p:ext uri="{BB962C8B-B14F-4D97-AF65-F5344CB8AC3E}">
        <p14:creationId xmlns:p14="http://schemas.microsoft.com/office/powerpoint/2010/main" val="2543908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1"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381488"/>
            <a:ext cx="12192000" cy="2249320"/>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736509"/>
            <a:ext cx="12192001" cy="1121491"/>
          </a:xfrm>
          <a:prstGeom prst="rect">
            <a:avLst/>
          </a:prstGeom>
        </p:spPr>
      </p:pic>
      <p:sp>
        <p:nvSpPr>
          <p:cNvPr id="13" name="Subtitle 2">
            <a:extLst>
              <a:ext uri="{FF2B5EF4-FFF2-40B4-BE49-F238E27FC236}">
                <a16:creationId xmlns:a16="http://schemas.microsoft.com/office/drawing/2014/main" id="{33CD5F61-EA73-EB15-6C32-2F5EE9FCC02E}"/>
              </a:ext>
            </a:extLst>
          </p:cNvPr>
          <p:cNvSpPr txBox="1">
            <a:spLocks/>
          </p:cNvSpPr>
          <p:nvPr/>
        </p:nvSpPr>
        <p:spPr>
          <a:xfrm>
            <a:off x="317053" y="2177670"/>
            <a:ext cx="3036733" cy="4412887"/>
          </a:xfrm>
          <a:prstGeom prst="rect">
            <a:avLst/>
          </a:prstGeom>
          <a:solidFill>
            <a:srgbClr val="07A2B2"/>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spcBef>
                <a:spcPts val="0"/>
              </a:spcBef>
            </a:pPr>
            <a:r>
              <a:rPr lang="en-AU" sz="1600" dirty="0">
                <a:solidFill>
                  <a:schemeClr val="bg1"/>
                </a:solidFill>
              </a:rPr>
              <a:t>​Must be an Aboriginal Community Housing Provider (ACHP)​</a:t>
            </a:r>
          </a:p>
          <a:p>
            <a:pPr>
              <a:lnSpc>
                <a:spcPct val="80000"/>
              </a:lnSpc>
              <a:spcBef>
                <a:spcPts val="0"/>
              </a:spcBef>
            </a:pPr>
            <a:endParaRPr lang="en-AU" sz="1600" dirty="0">
              <a:solidFill>
                <a:schemeClr val="bg1"/>
              </a:solidFill>
            </a:endParaRPr>
          </a:p>
          <a:p>
            <a:pPr>
              <a:lnSpc>
                <a:spcPct val="80000"/>
              </a:lnSpc>
              <a:spcBef>
                <a:spcPts val="0"/>
              </a:spcBef>
            </a:pPr>
            <a:r>
              <a:rPr lang="en-AU" sz="1600" dirty="0">
                <a:solidFill>
                  <a:schemeClr val="bg1"/>
                </a:solidFill>
              </a:rPr>
              <a:t>Must be registered under the National Regulatory System for Community Housing (NRSCH) or NSW Local Scheme (NSWLS); or​</a:t>
            </a:r>
          </a:p>
          <a:p>
            <a:pPr marL="0" indent="0">
              <a:lnSpc>
                <a:spcPct val="80000"/>
              </a:lnSpc>
              <a:spcBef>
                <a:spcPts val="0"/>
              </a:spcBef>
              <a:buNone/>
            </a:pPr>
            <a:r>
              <a:rPr lang="en-AU" sz="1600" dirty="0">
                <a:solidFill>
                  <a:schemeClr val="bg1"/>
                </a:solidFill>
              </a:rPr>
              <a:t>     </a:t>
            </a:r>
          </a:p>
          <a:p>
            <a:pPr>
              <a:lnSpc>
                <a:spcPct val="80000"/>
              </a:lnSpc>
              <a:spcBef>
                <a:spcPts val="0"/>
              </a:spcBef>
            </a:pPr>
            <a:r>
              <a:rPr lang="en-AU" sz="1600" dirty="0">
                <a:solidFill>
                  <a:schemeClr val="bg1"/>
                </a:solidFill>
              </a:rPr>
              <a:t>Scheduled to undertake or currently undertaking registration​</a:t>
            </a:r>
          </a:p>
          <a:p>
            <a:pPr>
              <a:lnSpc>
                <a:spcPct val="80000"/>
              </a:lnSpc>
              <a:spcBef>
                <a:spcPts val="0"/>
              </a:spcBef>
            </a:pPr>
            <a:endParaRPr lang="en-AU" sz="1600" dirty="0">
              <a:solidFill>
                <a:schemeClr val="bg1"/>
              </a:solidFill>
            </a:endParaRPr>
          </a:p>
          <a:p>
            <a:pPr>
              <a:lnSpc>
                <a:spcPct val="80000"/>
              </a:lnSpc>
              <a:spcBef>
                <a:spcPts val="0"/>
              </a:spcBef>
            </a:pPr>
            <a:r>
              <a:rPr lang="en-AU" sz="1600" dirty="0">
                <a:solidFill>
                  <a:schemeClr val="bg1"/>
                </a:solidFill>
              </a:rPr>
              <a:t>Located in NSW​</a:t>
            </a:r>
          </a:p>
          <a:p>
            <a:pPr marL="0" indent="0">
              <a:lnSpc>
                <a:spcPct val="100000"/>
              </a:lnSpc>
              <a:spcBef>
                <a:spcPts val="0"/>
              </a:spcBef>
              <a:buNone/>
            </a:pPr>
            <a:endParaRPr lang="en-AU" sz="1600" dirty="0">
              <a:solidFill>
                <a:schemeClr val="bg1"/>
              </a:solidFill>
            </a:endParaRPr>
          </a:p>
          <a:p>
            <a:pPr marL="0" indent="0">
              <a:lnSpc>
                <a:spcPct val="100000"/>
              </a:lnSpc>
              <a:spcBef>
                <a:spcPts val="0"/>
              </a:spcBef>
              <a:buNone/>
            </a:pPr>
            <a:endParaRPr lang="en-AU" sz="1600" dirty="0">
              <a:solidFill>
                <a:schemeClr val="bg1"/>
              </a:solidFill>
            </a:endParaRPr>
          </a:p>
          <a:p>
            <a:pPr marL="0" indent="0">
              <a:lnSpc>
                <a:spcPct val="100000"/>
              </a:lnSpc>
              <a:spcBef>
                <a:spcPts val="0"/>
              </a:spcBef>
              <a:buNone/>
            </a:pPr>
            <a:endParaRPr lang="en-AU" sz="1600" dirty="0">
              <a:solidFill>
                <a:schemeClr val="bg1"/>
              </a:solidFill>
            </a:endParaRPr>
          </a:p>
          <a:p>
            <a:pPr marL="0" indent="0">
              <a:lnSpc>
                <a:spcPct val="100000"/>
              </a:lnSpc>
              <a:spcBef>
                <a:spcPts val="0"/>
              </a:spcBef>
              <a:buNone/>
            </a:pPr>
            <a:r>
              <a:rPr lang="en-AU" sz="1200" dirty="0">
                <a:solidFill>
                  <a:schemeClr val="bg1"/>
                </a:solidFill>
              </a:rPr>
              <a:t>*** Aboriginal Community Housing Organisations (ACHOs) and Transitional Registered Providers are not eligible.</a:t>
            </a:r>
          </a:p>
          <a:p>
            <a:pPr marL="0" indent="0">
              <a:lnSpc>
                <a:spcPct val="100000"/>
              </a:lnSpc>
              <a:spcBef>
                <a:spcPts val="0"/>
              </a:spcBef>
              <a:buNone/>
            </a:pPr>
            <a:r>
              <a:rPr lang="en-AU" sz="1600" dirty="0">
                <a:solidFill>
                  <a:srgbClr val="07A2B2"/>
                </a:solidFill>
              </a:rPr>
              <a:t>​</a:t>
            </a:r>
          </a:p>
        </p:txBody>
      </p:sp>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193297" y="90916"/>
            <a:ext cx="80292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555951" y="213318"/>
            <a:ext cx="7612233"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3200" b="1" dirty="0">
                <a:solidFill>
                  <a:schemeClr val="bg1"/>
                </a:solidFill>
                <a:latin typeface="+mn-lt"/>
              </a:rPr>
              <a:t>Eligibility for Funding &amp; Evaluation Criteria </a:t>
            </a:r>
            <a:endParaRPr lang="en-US" sz="3200" b="1" dirty="0">
              <a:solidFill>
                <a:schemeClr val="bg1"/>
              </a:solidFill>
              <a:latin typeface="+mn-lt"/>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791167" y="0"/>
            <a:ext cx="2400833" cy="1855717"/>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pic>
        <p:nvPicPr>
          <p:cNvPr id="2" name="Picture 1">
            <a:extLst>
              <a:ext uri="{FF2B5EF4-FFF2-40B4-BE49-F238E27FC236}">
                <a16:creationId xmlns:a16="http://schemas.microsoft.com/office/drawing/2014/main" id="{29E5A0E2-0974-9535-63AE-5D6A949DC051}"/>
              </a:ext>
            </a:extLst>
          </p:cNvPr>
          <p:cNvPicPr>
            <a:picLocks noChangeAspect="1"/>
          </p:cNvPicPr>
          <p:nvPr/>
        </p:nvPicPr>
        <p:blipFill>
          <a:blip r:embed="rId9"/>
          <a:stretch>
            <a:fillRect/>
          </a:stretch>
        </p:blipFill>
        <p:spPr>
          <a:xfrm>
            <a:off x="317054" y="1778416"/>
            <a:ext cx="3036733" cy="408467"/>
          </a:xfrm>
          <a:prstGeom prst="rect">
            <a:avLst/>
          </a:prstGeom>
        </p:spPr>
      </p:pic>
      <p:sp>
        <p:nvSpPr>
          <p:cNvPr id="3" name="TextBox 2">
            <a:extLst>
              <a:ext uri="{FF2B5EF4-FFF2-40B4-BE49-F238E27FC236}">
                <a16:creationId xmlns:a16="http://schemas.microsoft.com/office/drawing/2014/main" id="{DF839263-09DA-3FF1-94E5-3A3CB7E23953}"/>
              </a:ext>
            </a:extLst>
          </p:cNvPr>
          <p:cNvSpPr txBox="1"/>
          <p:nvPr/>
        </p:nvSpPr>
        <p:spPr>
          <a:xfrm>
            <a:off x="774404" y="1780787"/>
            <a:ext cx="2088213" cy="369332"/>
          </a:xfrm>
          <a:prstGeom prst="rect">
            <a:avLst/>
          </a:prstGeom>
          <a:noFill/>
        </p:spPr>
        <p:txBody>
          <a:bodyPr wrap="square" rtlCol="0">
            <a:spAutoFit/>
          </a:bodyPr>
          <a:lstStyle/>
          <a:p>
            <a:pPr algn="ctr"/>
            <a:r>
              <a:rPr lang="en-AU" b="1" dirty="0">
                <a:solidFill>
                  <a:schemeClr val="bg1"/>
                </a:solidFill>
              </a:rPr>
              <a:t>Eligibility Criteria </a:t>
            </a:r>
          </a:p>
        </p:txBody>
      </p:sp>
      <p:graphicFrame>
        <p:nvGraphicFramePr>
          <p:cNvPr id="9" name="Table 10">
            <a:extLst>
              <a:ext uri="{FF2B5EF4-FFF2-40B4-BE49-F238E27FC236}">
                <a16:creationId xmlns:a16="http://schemas.microsoft.com/office/drawing/2014/main" id="{164C0397-C689-957C-6EFB-FE5740AF67AF}"/>
              </a:ext>
            </a:extLst>
          </p:cNvPr>
          <p:cNvGraphicFramePr>
            <a:graphicFrameLocks noGrp="1"/>
          </p:cNvGraphicFramePr>
          <p:nvPr>
            <p:extLst>
              <p:ext uri="{D42A27DB-BD31-4B8C-83A1-F6EECF244321}">
                <p14:modId xmlns:p14="http://schemas.microsoft.com/office/powerpoint/2010/main" val="4261488685"/>
              </p:ext>
            </p:extLst>
          </p:nvPr>
        </p:nvGraphicFramePr>
        <p:xfrm>
          <a:off x="3473355" y="2170958"/>
          <a:ext cx="7117308" cy="4419600"/>
        </p:xfrm>
        <a:graphic>
          <a:graphicData uri="http://schemas.openxmlformats.org/drawingml/2006/table">
            <a:tbl>
              <a:tblPr firstRow="1" bandRow="1">
                <a:tableStyleId>{5C22544A-7EE6-4342-B048-85BDC9FD1C3A}</a:tableStyleId>
              </a:tblPr>
              <a:tblGrid>
                <a:gridCol w="3558654">
                  <a:extLst>
                    <a:ext uri="{9D8B030D-6E8A-4147-A177-3AD203B41FA5}">
                      <a16:colId xmlns:a16="http://schemas.microsoft.com/office/drawing/2014/main" val="1887031141"/>
                    </a:ext>
                  </a:extLst>
                </a:gridCol>
                <a:gridCol w="3558654">
                  <a:extLst>
                    <a:ext uri="{9D8B030D-6E8A-4147-A177-3AD203B41FA5}">
                      <a16:colId xmlns:a16="http://schemas.microsoft.com/office/drawing/2014/main" val="274402309"/>
                    </a:ext>
                  </a:extLst>
                </a:gridCol>
              </a:tblGrid>
              <a:tr h="1495715">
                <a:tc>
                  <a:txBody>
                    <a:bodyPr/>
                    <a:lstStyle/>
                    <a:p>
                      <a:r>
                        <a:rPr lang="en-AU" sz="1800" dirty="0"/>
                        <a:t>Quality/Detail</a:t>
                      </a:r>
                    </a:p>
                  </a:txBody>
                  <a:tcPr>
                    <a:solidFill>
                      <a:srgbClr val="07A2B2"/>
                    </a:solidFill>
                  </a:tcPr>
                </a:tc>
                <a:tc>
                  <a:txBody>
                    <a:bodyPr/>
                    <a:lstStyle/>
                    <a:p>
                      <a:pPr marL="171450" indent="-171450" rtl="0">
                        <a:buFont typeface="Arial" panose="020B0604020202020204" pitchFamily="34" charset="0"/>
                        <a:buChar char="•"/>
                      </a:pPr>
                      <a:r>
                        <a:rPr lang="en-AU" sz="1400" b="0" i="0" u="none" strike="noStrike" kern="1200" baseline="0" dirty="0">
                          <a:solidFill>
                            <a:schemeClr val="lt1"/>
                          </a:solidFill>
                          <a:latin typeface="+mn-lt"/>
                          <a:ea typeface="+mn-ea"/>
                          <a:cs typeface="+mn-cs"/>
                        </a:rPr>
                        <a:t>The activity request </a:t>
                      </a:r>
                      <a:r>
                        <a:rPr lang="en-AU" sz="1400" b="0" i="0" u="none" strike="noStrike" kern="1200" baseline="0" dirty="0">
                          <a:solidFill>
                            <a:schemeClr val="bg1"/>
                          </a:solidFill>
                          <a:latin typeface="+mn-lt"/>
                          <a:ea typeface="+mn-ea"/>
                          <a:cs typeface="+mn-cs"/>
                        </a:rPr>
                        <a:t>aligns with the project aims and objectives of improving business growth,  sustainability, compliance and supporting tenants</a:t>
                      </a:r>
                      <a:r>
                        <a:rPr lang="en-AU" sz="1400" b="0" i="0" u="none" strike="noStrike" kern="1200" baseline="0" dirty="0">
                          <a:solidFill>
                            <a:srgbClr val="FF0000"/>
                          </a:solidFill>
                          <a:latin typeface="+mn-lt"/>
                          <a:ea typeface="+mn-ea"/>
                          <a:cs typeface="+mn-cs"/>
                        </a:rPr>
                        <a:t>. </a:t>
                      </a:r>
                      <a:r>
                        <a:rPr lang="en-AU" sz="1400" b="0" i="0" u="none" strike="noStrike" kern="1200" baseline="0" dirty="0">
                          <a:solidFill>
                            <a:schemeClr val="lt1"/>
                          </a:solidFill>
                          <a:latin typeface="+mn-lt"/>
                          <a:ea typeface="+mn-ea"/>
                          <a:cs typeface="+mn-cs"/>
                        </a:rPr>
                        <a:t>Project activities clearly demonstrate they address specific project objectives. </a:t>
                      </a:r>
                    </a:p>
                    <a:p>
                      <a:pPr marL="171450" indent="-171450" rtl="0">
                        <a:buFont typeface="Arial" panose="020B0604020202020204" pitchFamily="34" charset="0"/>
                        <a:buChar char="•"/>
                      </a:pPr>
                      <a:r>
                        <a:rPr lang="en-AU" sz="1400" b="0" i="0" u="none" strike="noStrike" kern="1200" baseline="0" dirty="0">
                          <a:solidFill>
                            <a:schemeClr val="lt1"/>
                          </a:solidFill>
                          <a:latin typeface="+mn-lt"/>
                          <a:ea typeface="+mn-ea"/>
                          <a:cs typeface="+mn-cs"/>
                        </a:rPr>
                        <a:t>Detailed description of activities.</a:t>
                      </a:r>
                    </a:p>
                    <a:p>
                      <a:pPr marL="171450" indent="-171450" rtl="0">
                        <a:buFont typeface="Arial" panose="020B0604020202020204" pitchFamily="34" charset="0"/>
                        <a:buChar char="•"/>
                      </a:pPr>
                      <a:r>
                        <a:rPr lang="en-AU" sz="1400" b="0" i="0" u="none" strike="noStrike" kern="1200" baseline="0" dirty="0">
                          <a:solidFill>
                            <a:schemeClr val="lt1"/>
                          </a:solidFill>
                          <a:latin typeface="+mn-lt"/>
                          <a:ea typeface="+mn-ea"/>
                          <a:cs typeface="+mn-cs"/>
                        </a:rPr>
                        <a:t>Rationale for need.</a:t>
                      </a:r>
                      <a:endParaRPr lang="en-AU" sz="1400" dirty="0"/>
                    </a:p>
                  </a:txBody>
                  <a:tcPr>
                    <a:solidFill>
                      <a:srgbClr val="07A2B2"/>
                    </a:solidFill>
                  </a:tcPr>
                </a:tc>
                <a:extLst>
                  <a:ext uri="{0D108BD9-81ED-4DB2-BD59-A6C34878D82A}">
                    <a16:rowId xmlns:a16="http://schemas.microsoft.com/office/drawing/2014/main" val="4251460263"/>
                  </a:ext>
                </a:extLst>
              </a:tr>
              <a:tr h="698001">
                <a:tc>
                  <a:txBody>
                    <a:bodyPr/>
                    <a:lstStyle/>
                    <a:p>
                      <a:r>
                        <a:rPr lang="en-AU" sz="1800" b="1" dirty="0">
                          <a:solidFill>
                            <a:schemeClr val="bg1"/>
                          </a:solidFill>
                        </a:rPr>
                        <a:t>Benefits/measures of success</a:t>
                      </a:r>
                    </a:p>
                  </a:txBody>
                  <a:tcPr>
                    <a:solidFill>
                      <a:srgbClr val="07A2B2"/>
                    </a:solidFill>
                  </a:tcPr>
                </a:tc>
                <a:tc>
                  <a:txBody>
                    <a:bodyPr/>
                    <a:lstStyle/>
                    <a:p>
                      <a:pPr marL="171450" marR="0" indent="-171450" algn="l" rtl="0">
                        <a:buClr>
                          <a:schemeClr val="bg1"/>
                        </a:buClr>
                        <a:buFont typeface="Arial" panose="020B0604020202020204" pitchFamily="34" charset="0"/>
                        <a:buChar char="•"/>
                      </a:pPr>
                      <a:r>
                        <a:rPr lang="en-AU" sz="1400" b="0" i="0" u="none" strike="noStrike" baseline="0" dirty="0">
                          <a:solidFill>
                            <a:schemeClr val="bg1"/>
                          </a:solidFill>
                          <a:latin typeface="+mn-lt"/>
                        </a:rPr>
                        <a:t>Clearly outlines how the activity will benefit and have positive outcomes for the provider/tenants.</a:t>
                      </a:r>
                    </a:p>
                    <a:p>
                      <a:pPr marL="171450" marR="0" indent="-171450" algn="l" rtl="0">
                        <a:buClr>
                          <a:schemeClr val="bg1"/>
                        </a:buClr>
                        <a:buFont typeface="Arial" panose="020B0604020202020204" pitchFamily="34" charset="0"/>
                        <a:buChar char="•"/>
                      </a:pPr>
                      <a:r>
                        <a:rPr lang="en-AU" sz="1400" b="0" i="0" u="none" strike="noStrike" baseline="0" dirty="0">
                          <a:solidFill>
                            <a:schemeClr val="bg1"/>
                          </a:solidFill>
                          <a:latin typeface="+mn-lt"/>
                        </a:rPr>
                        <a:t>Clearly outlines the desired outcomes.</a:t>
                      </a:r>
                      <a:endParaRPr lang="en-AU" sz="1400" b="0" i="0" u="none" strike="noStrike" baseline="0" dirty="0">
                        <a:solidFill>
                          <a:schemeClr val="bg1"/>
                        </a:solidFill>
                        <a:latin typeface="Arial" panose="020B0604020202020204" pitchFamily="34" charset="0"/>
                      </a:endParaRPr>
                    </a:p>
                  </a:txBody>
                  <a:tcPr>
                    <a:solidFill>
                      <a:srgbClr val="07A2B2"/>
                    </a:solidFill>
                  </a:tcPr>
                </a:tc>
                <a:extLst>
                  <a:ext uri="{0D108BD9-81ED-4DB2-BD59-A6C34878D82A}">
                    <a16:rowId xmlns:a16="http://schemas.microsoft.com/office/drawing/2014/main" val="3826796600"/>
                  </a:ext>
                </a:extLst>
              </a:tr>
              <a:tr h="502540">
                <a:tc>
                  <a:txBody>
                    <a:bodyPr/>
                    <a:lstStyle/>
                    <a:p>
                      <a:r>
                        <a:rPr lang="en-AU" sz="1800" b="1" dirty="0">
                          <a:solidFill>
                            <a:schemeClr val="bg1"/>
                          </a:solidFill>
                        </a:rPr>
                        <a:t>Cultural Impact</a:t>
                      </a:r>
                    </a:p>
                  </a:txBody>
                  <a:tcPr>
                    <a:solidFill>
                      <a:srgbClr val="07A2B2"/>
                    </a:solidFill>
                  </a:tcPr>
                </a:tc>
                <a:tc>
                  <a:txBody>
                    <a:bodyPr/>
                    <a:lstStyle/>
                    <a:p>
                      <a:pPr marL="171450" indent="-171450">
                        <a:buFont typeface="Arial" panose="020B0604020202020204" pitchFamily="34" charset="0"/>
                        <a:buChar char="•"/>
                      </a:pPr>
                      <a:r>
                        <a:rPr lang="en-AU" sz="1400" b="0" i="0" u="none" strike="noStrike" kern="1200" baseline="0" dirty="0">
                          <a:solidFill>
                            <a:schemeClr val="bg1"/>
                          </a:solidFill>
                          <a:latin typeface="+mn-lt"/>
                          <a:ea typeface="+mn-ea"/>
                          <a:cs typeface="+mn-cs"/>
                        </a:rPr>
                        <a:t>Outlines how the grant will benefit tenants/community.</a:t>
                      </a:r>
                      <a:endParaRPr lang="en-AU" sz="1400" b="0" dirty="0">
                        <a:solidFill>
                          <a:schemeClr val="bg1"/>
                        </a:solidFill>
                        <a:latin typeface="+mn-lt"/>
                      </a:endParaRPr>
                    </a:p>
                  </a:txBody>
                  <a:tcPr>
                    <a:solidFill>
                      <a:srgbClr val="07A2B2"/>
                    </a:solidFill>
                  </a:tcPr>
                </a:tc>
                <a:extLst>
                  <a:ext uri="{0D108BD9-81ED-4DB2-BD59-A6C34878D82A}">
                    <a16:rowId xmlns:a16="http://schemas.microsoft.com/office/drawing/2014/main" val="1434657588"/>
                  </a:ext>
                </a:extLst>
              </a:tr>
              <a:tr h="1096858">
                <a:tc>
                  <a:txBody>
                    <a:bodyPr/>
                    <a:lstStyle/>
                    <a:p>
                      <a:r>
                        <a:rPr lang="en-AU" sz="1800" b="1" dirty="0">
                          <a:solidFill>
                            <a:schemeClr val="bg1"/>
                          </a:solidFill>
                        </a:rPr>
                        <a:t>Budget</a:t>
                      </a:r>
                    </a:p>
                  </a:txBody>
                  <a:tcPr>
                    <a:solidFill>
                      <a:srgbClr val="07A2B2"/>
                    </a:solidFill>
                  </a:tcPr>
                </a:tc>
                <a:tc>
                  <a:txBody>
                    <a:bodyPr/>
                    <a:lstStyle/>
                    <a:p>
                      <a:pPr marL="171450" indent="-171450" rtl="0">
                        <a:buFont typeface="Arial" panose="020B0604020202020204" pitchFamily="34" charset="0"/>
                        <a:buChar char="•"/>
                      </a:pPr>
                      <a:r>
                        <a:rPr lang="en-AU" sz="1400" b="0" i="0" u="none" strike="noStrike" kern="1200" baseline="0" dirty="0">
                          <a:solidFill>
                            <a:schemeClr val="bg1"/>
                          </a:solidFill>
                          <a:latin typeface="+mn-lt"/>
                          <a:ea typeface="+mn-ea"/>
                          <a:cs typeface="+mn-cs"/>
                        </a:rPr>
                        <a:t>Is within the allocated budget amount. </a:t>
                      </a:r>
                    </a:p>
                    <a:p>
                      <a:pPr marL="171450" indent="-171450" rtl="0">
                        <a:buFont typeface="Arial" panose="020B0604020202020204" pitchFamily="34" charset="0"/>
                        <a:buChar char="•"/>
                      </a:pPr>
                      <a:r>
                        <a:rPr lang="en-AU" sz="1400" b="0" i="0" u="none" strike="noStrike" kern="1200" baseline="0" dirty="0">
                          <a:solidFill>
                            <a:schemeClr val="bg1"/>
                          </a:solidFill>
                          <a:latin typeface="+mn-lt"/>
                          <a:ea typeface="+mn-ea"/>
                          <a:cs typeface="+mn-cs"/>
                        </a:rPr>
                        <a:t>Budget is reasonable and realistic.</a:t>
                      </a:r>
                    </a:p>
                    <a:p>
                      <a:pPr marL="171450" indent="-171450" rtl="0">
                        <a:buFont typeface="Arial" panose="020B0604020202020204" pitchFamily="34" charset="0"/>
                        <a:buChar char="•"/>
                      </a:pPr>
                      <a:r>
                        <a:rPr lang="en-AU" sz="1400" b="0" i="0" u="none" strike="noStrike" kern="1200" baseline="0" dirty="0">
                          <a:solidFill>
                            <a:schemeClr val="bg1"/>
                          </a:solidFill>
                          <a:latin typeface="+mn-lt"/>
                          <a:ea typeface="+mn-ea"/>
                          <a:cs typeface="+mn-cs"/>
                        </a:rPr>
                        <a:t>Quotes to support the activities/ detailed budget aligned with the project activities.</a:t>
                      </a:r>
                    </a:p>
                    <a:p>
                      <a:pPr marL="171450" indent="-171450" rtl="0">
                        <a:buFont typeface="Arial" panose="020B0604020202020204" pitchFamily="34" charset="0"/>
                        <a:buChar char="•"/>
                      </a:pPr>
                      <a:r>
                        <a:rPr lang="en-AU" sz="1400" b="0" i="0" u="none" strike="noStrike" kern="1200" baseline="0" dirty="0">
                          <a:solidFill>
                            <a:schemeClr val="bg1"/>
                          </a:solidFill>
                          <a:latin typeface="+mn-lt"/>
                          <a:ea typeface="+mn-ea"/>
                          <a:cs typeface="+mn-cs"/>
                        </a:rPr>
                        <a:t>Value for money.</a:t>
                      </a:r>
                      <a:endParaRPr lang="en-AU" sz="1400" dirty="0">
                        <a:solidFill>
                          <a:schemeClr val="bg1"/>
                        </a:solidFill>
                      </a:endParaRPr>
                    </a:p>
                  </a:txBody>
                  <a:tcPr>
                    <a:solidFill>
                      <a:srgbClr val="07A2B2"/>
                    </a:solidFill>
                  </a:tcPr>
                </a:tc>
                <a:extLst>
                  <a:ext uri="{0D108BD9-81ED-4DB2-BD59-A6C34878D82A}">
                    <a16:rowId xmlns:a16="http://schemas.microsoft.com/office/drawing/2014/main" val="3060624302"/>
                  </a:ext>
                </a:extLst>
              </a:tr>
            </a:tbl>
          </a:graphicData>
        </a:graphic>
      </p:graphicFrame>
      <p:pic>
        <p:nvPicPr>
          <p:cNvPr id="11" name="Picture 10">
            <a:extLst>
              <a:ext uri="{FF2B5EF4-FFF2-40B4-BE49-F238E27FC236}">
                <a16:creationId xmlns:a16="http://schemas.microsoft.com/office/drawing/2014/main" id="{DECD3E80-670A-1EA1-2944-1E3DF3CFD422}"/>
              </a:ext>
            </a:extLst>
          </p:cNvPr>
          <p:cNvPicPr>
            <a:picLocks noChangeAspect="1"/>
          </p:cNvPicPr>
          <p:nvPr/>
        </p:nvPicPr>
        <p:blipFill>
          <a:blip r:embed="rId9"/>
          <a:stretch>
            <a:fillRect/>
          </a:stretch>
        </p:blipFill>
        <p:spPr>
          <a:xfrm>
            <a:off x="3473355" y="1772065"/>
            <a:ext cx="7117307" cy="408467"/>
          </a:xfrm>
          <a:prstGeom prst="rect">
            <a:avLst/>
          </a:prstGeom>
        </p:spPr>
      </p:pic>
      <p:sp>
        <p:nvSpPr>
          <p:cNvPr id="14" name="TextBox 13">
            <a:extLst>
              <a:ext uri="{FF2B5EF4-FFF2-40B4-BE49-F238E27FC236}">
                <a16:creationId xmlns:a16="http://schemas.microsoft.com/office/drawing/2014/main" id="{151882CC-AD63-EEDD-0156-EC1904DCC388}"/>
              </a:ext>
            </a:extLst>
          </p:cNvPr>
          <p:cNvSpPr txBox="1"/>
          <p:nvPr/>
        </p:nvSpPr>
        <p:spPr>
          <a:xfrm>
            <a:off x="5641643" y="1785406"/>
            <a:ext cx="2514600" cy="369332"/>
          </a:xfrm>
          <a:prstGeom prst="rect">
            <a:avLst/>
          </a:prstGeom>
          <a:noFill/>
        </p:spPr>
        <p:txBody>
          <a:bodyPr wrap="square" rtlCol="0">
            <a:spAutoFit/>
          </a:bodyPr>
          <a:lstStyle/>
          <a:p>
            <a:pPr algn="ctr"/>
            <a:r>
              <a:rPr lang="en-AU" b="1" dirty="0">
                <a:solidFill>
                  <a:schemeClr val="bg1"/>
                </a:solidFill>
              </a:rPr>
              <a:t>Evaluation Criteria </a:t>
            </a:r>
          </a:p>
        </p:txBody>
      </p:sp>
    </p:spTree>
    <p:extLst>
      <p:ext uri="{BB962C8B-B14F-4D97-AF65-F5344CB8AC3E}">
        <p14:creationId xmlns:p14="http://schemas.microsoft.com/office/powerpoint/2010/main" val="603762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2" y="5736509"/>
            <a:ext cx="12192001" cy="1688034"/>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1" y="5454719"/>
            <a:ext cx="12192000" cy="1555681"/>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0" y="5831211"/>
            <a:ext cx="12192001" cy="1063349"/>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97274" y="49658"/>
            <a:ext cx="6006477" cy="1519970"/>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514210" y="407196"/>
            <a:ext cx="6309355"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3200" b="1" dirty="0">
                <a:solidFill>
                  <a:schemeClr val="bg1"/>
                </a:solidFill>
                <a:latin typeface="+mn-lt"/>
              </a:rPr>
              <a:t>Application Support​</a:t>
            </a:r>
          </a:p>
          <a:p>
            <a:pPr>
              <a:lnSpc>
                <a:spcPct val="50000"/>
              </a:lnSpc>
            </a:pPr>
            <a:endParaRPr lang="en-AU" sz="3200" b="1" dirty="0">
              <a:solidFill>
                <a:schemeClr val="bg1"/>
              </a:solidFill>
              <a:latin typeface="+mn-lt"/>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10247666" y="1"/>
            <a:ext cx="1944334" cy="140194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1703219" y="2257049"/>
            <a:ext cx="488781" cy="488781"/>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905305" y="3568722"/>
            <a:ext cx="286694" cy="598951"/>
          </a:xfrm>
          <a:prstGeom prst="rect">
            <a:avLst/>
          </a:prstGeom>
        </p:spPr>
      </p:pic>
      <p:graphicFrame>
        <p:nvGraphicFramePr>
          <p:cNvPr id="3" name="Diagram 2">
            <a:extLst>
              <a:ext uri="{FF2B5EF4-FFF2-40B4-BE49-F238E27FC236}">
                <a16:creationId xmlns:a16="http://schemas.microsoft.com/office/drawing/2014/main" id="{FC7CAD46-1254-28C2-5FD6-37B20BA43350}"/>
              </a:ext>
            </a:extLst>
          </p:cNvPr>
          <p:cNvGraphicFramePr/>
          <p:nvPr>
            <p:extLst>
              <p:ext uri="{D42A27DB-BD31-4B8C-83A1-F6EECF244321}">
                <p14:modId xmlns:p14="http://schemas.microsoft.com/office/powerpoint/2010/main" val="2117190387"/>
              </p:ext>
            </p:extLst>
          </p:nvPr>
        </p:nvGraphicFramePr>
        <p:xfrm>
          <a:off x="157959" y="1627943"/>
          <a:ext cx="11789650" cy="472408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74209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AD2559-8899-8D33-F530-B3EEEEBBFD96}"/>
              </a:ext>
            </a:extLst>
          </p:cNvPr>
          <p:cNvPicPr>
            <a:picLocks noChangeAspect="1"/>
          </p:cNvPicPr>
          <p:nvPr/>
        </p:nvPicPr>
        <p:blipFill rotWithShape="1">
          <a:blip r:embed="rId2"/>
          <a:srcRect l="6876" r="3343" b="16946"/>
          <a:stretch/>
        </p:blipFill>
        <p:spPr>
          <a:xfrm>
            <a:off x="-1" y="5546341"/>
            <a:ext cx="12192002" cy="1842051"/>
          </a:xfrm>
          <a:prstGeom prst="rect">
            <a:avLst/>
          </a:prstGeom>
        </p:spPr>
      </p:pic>
      <p:pic>
        <p:nvPicPr>
          <p:cNvPr id="10" name="Picture 9">
            <a:extLst>
              <a:ext uri="{FF2B5EF4-FFF2-40B4-BE49-F238E27FC236}">
                <a16:creationId xmlns:a16="http://schemas.microsoft.com/office/drawing/2014/main" id="{3F8E4A97-297D-ED75-6B11-D8DB8EAAC1D3}"/>
              </a:ext>
            </a:extLst>
          </p:cNvPr>
          <p:cNvPicPr>
            <a:picLocks noChangeAspect="1"/>
          </p:cNvPicPr>
          <p:nvPr/>
        </p:nvPicPr>
        <p:blipFill rotWithShape="1">
          <a:blip r:embed="rId3"/>
          <a:srcRect l="9948" t="-1220" r="2242" b="1"/>
          <a:stretch/>
        </p:blipFill>
        <p:spPr>
          <a:xfrm>
            <a:off x="0" y="4381488"/>
            <a:ext cx="12192000" cy="2390787"/>
          </a:xfrm>
          <a:prstGeom prst="rect">
            <a:avLst/>
          </a:prstGeom>
        </p:spPr>
      </p:pic>
      <p:pic>
        <p:nvPicPr>
          <p:cNvPr id="12" name="Picture 11">
            <a:extLst>
              <a:ext uri="{FF2B5EF4-FFF2-40B4-BE49-F238E27FC236}">
                <a16:creationId xmlns:a16="http://schemas.microsoft.com/office/drawing/2014/main" id="{F1BA6C93-73FF-C53A-F051-5F8D41C60736}"/>
              </a:ext>
            </a:extLst>
          </p:cNvPr>
          <p:cNvPicPr>
            <a:picLocks noChangeAspect="1"/>
          </p:cNvPicPr>
          <p:nvPr/>
        </p:nvPicPr>
        <p:blipFill rotWithShape="1">
          <a:blip r:embed="rId4"/>
          <a:srcRect l="7041" t="-2" r="3519" b="-8761"/>
          <a:stretch/>
        </p:blipFill>
        <p:spPr>
          <a:xfrm>
            <a:off x="-1" y="5650784"/>
            <a:ext cx="12192001" cy="1121491"/>
          </a:xfrm>
          <a:prstGeom prst="rect">
            <a:avLst/>
          </a:prstGeom>
        </p:spPr>
      </p:pic>
      <p:pic>
        <p:nvPicPr>
          <p:cNvPr id="16" name="Picture 15">
            <a:extLst>
              <a:ext uri="{FF2B5EF4-FFF2-40B4-BE49-F238E27FC236}">
                <a16:creationId xmlns:a16="http://schemas.microsoft.com/office/drawing/2014/main" id="{0588B772-283F-5701-E3D7-D21BEBF045D8}"/>
              </a:ext>
            </a:extLst>
          </p:cNvPr>
          <p:cNvPicPr>
            <a:picLocks noChangeAspect="1"/>
          </p:cNvPicPr>
          <p:nvPr/>
        </p:nvPicPr>
        <p:blipFill>
          <a:blip r:embed="rId5"/>
          <a:stretch>
            <a:fillRect/>
          </a:stretch>
        </p:blipFill>
        <p:spPr>
          <a:xfrm rot="21398957">
            <a:off x="334508" y="122321"/>
            <a:ext cx="6765560" cy="1248751"/>
          </a:xfrm>
          <a:prstGeom prst="rect">
            <a:avLst/>
          </a:prstGeom>
        </p:spPr>
      </p:pic>
      <p:sp>
        <p:nvSpPr>
          <p:cNvPr id="17" name="Title 1">
            <a:extLst>
              <a:ext uri="{FF2B5EF4-FFF2-40B4-BE49-F238E27FC236}">
                <a16:creationId xmlns:a16="http://schemas.microsoft.com/office/drawing/2014/main" id="{E6F066AA-FD0F-348B-A6D5-8E428BA78B14}"/>
              </a:ext>
            </a:extLst>
          </p:cNvPr>
          <p:cNvSpPr txBox="1">
            <a:spLocks/>
          </p:cNvSpPr>
          <p:nvPr/>
        </p:nvSpPr>
        <p:spPr>
          <a:xfrm>
            <a:off x="883685" y="319820"/>
            <a:ext cx="6090321" cy="1154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50000"/>
              </a:lnSpc>
            </a:pPr>
            <a:r>
              <a:rPr lang="en-AU" sz="3200" b="1" i="0" u="none" strike="noStrike" dirty="0">
                <a:solidFill>
                  <a:schemeClr val="bg1"/>
                </a:solidFill>
                <a:effectLst/>
                <a:latin typeface="+mn-lt"/>
              </a:rPr>
              <a:t>What can the Grants be used for?</a:t>
            </a:r>
            <a:r>
              <a:rPr lang="en-AU" sz="1800" b="1" i="0" u="none" strike="noStrike" dirty="0">
                <a:solidFill>
                  <a:srgbClr val="B42F34"/>
                </a:solidFill>
                <a:effectLst/>
                <a:latin typeface="Calibri" panose="020F0502020204030204" pitchFamily="34" charset="0"/>
              </a:rPr>
              <a:t>​</a:t>
            </a:r>
            <a:r>
              <a:rPr lang="en-AU" sz="1800" b="0" i="0" dirty="0">
                <a:solidFill>
                  <a:srgbClr val="000000"/>
                </a:solidFill>
                <a:effectLst/>
                <a:latin typeface="Calibri" panose="020F0502020204030204" pitchFamily="34" charset="0"/>
              </a:rPr>
              <a:t>​</a:t>
            </a:r>
            <a:endParaRPr lang="en-US" sz="2400" b="1" dirty="0">
              <a:solidFill>
                <a:schemeClr val="bg1"/>
              </a:solidFill>
              <a:latin typeface="Gotham Bold" pitchFamily="2" charset="0"/>
            </a:endParaRPr>
          </a:p>
        </p:txBody>
      </p:sp>
      <p:pic>
        <p:nvPicPr>
          <p:cNvPr id="19" name="Picture 18">
            <a:extLst>
              <a:ext uri="{FF2B5EF4-FFF2-40B4-BE49-F238E27FC236}">
                <a16:creationId xmlns:a16="http://schemas.microsoft.com/office/drawing/2014/main" id="{081A1C96-B7C6-2EDA-CC37-93723AAE775F}"/>
              </a:ext>
            </a:extLst>
          </p:cNvPr>
          <p:cNvPicPr>
            <a:picLocks noChangeAspect="1"/>
          </p:cNvPicPr>
          <p:nvPr/>
        </p:nvPicPr>
        <p:blipFill rotWithShape="1">
          <a:blip r:embed="rId6"/>
          <a:srcRect t="19791" r="22203"/>
          <a:stretch/>
        </p:blipFill>
        <p:spPr>
          <a:xfrm>
            <a:off x="9437763" y="0"/>
            <a:ext cx="2754238" cy="2128880"/>
          </a:xfrm>
          <a:prstGeom prst="rect">
            <a:avLst/>
          </a:prstGeom>
        </p:spPr>
      </p:pic>
      <p:pic>
        <p:nvPicPr>
          <p:cNvPr id="21" name="Picture 20">
            <a:extLst>
              <a:ext uri="{FF2B5EF4-FFF2-40B4-BE49-F238E27FC236}">
                <a16:creationId xmlns:a16="http://schemas.microsoft.com/office/drawing/2014/main" id="{11706D0D-2296-0875-8DE9-5D9490CA567F}"/>
              </a:ext>
            </a:extLst>
          </p:cNvPr>
          <p:cNvPicPr>
            <a:picLocks noChangeAspect="1"/>
          </p:cNvPicPr>
          <p:nvPr/>
        </p:nvPicPr>
        <p:blipFill>
          <a:blip r:embed="rId7"/>
          <a:stretch>
            <a:fillRect/>
          </a:stretch>
        </p:blipFill>
        <p:spPr>
          <a:xfrm>
            <a:off x="10927677" y="2304398"/>
            <a:ext cx="1264323" cy="1264323"/>
          </a:xfrm>
          <a:prstGeom prst="rect">
            <a:avLst/>
          </a:prstGeom>
        </p:spPr>
      </p:pic>
      <p:pic>
        <p:nvPicPr>
          <p:cNvPr id="23" name="Picture 22">
            <a:extLst>
              <a:ext uri="{FF2B5EF4-FFF2-40B4-BE49-F238E27FC236}">
                <a16:creationId xmlns:a16="http://schemas.microsoft.com/office/drawing/2014/main" id="{17942301-E081-2BF3-0D4A-668C6DC7971B}"/>
              </a:ext>
            </a:extLst>
          </p:cNvPr>
          <p:cNvPicPr>
            <a:picLocks noChangeAspect="1"/>
          </p:cNvPicPr>
          <p:nvPr/>
        </p:nvPicPr>
        <p:blipFill rotWithShape="1">
          <a:blip r:embed="rId8"/>
          <a:srcRect t="-10461" r="50000" b="-1"/>
          <a:stretch/>
        </p:blipFill>
        <p:spPr>
          <a:xfrm>
            <a:off x="11672908" y="3568722"/>
            <a:ext cx="519092" cy="1084466"/>
          </a:xfrm>
          <a:prstGeom prst="rect">
            <a:avLst/>
          </a:prstGeom>
        </p:spPr>
      </p:pic>
      <p:graphicFrame>
        <p:nvGraphicFramePr>
          <p:cNvPr id="26" name="TextBox 1">
            <a:extLst>
              <a:ext uri="{FF2B5EF4-FFF2-40B4-BE49-F238E27FC236}">
                <a16:creationId xmlns:a16="http://schemas.microsoft.com/office/drawing/2014/main" id="{D801400A-74EB-8450-B2DB-697E91A2B5A6}"/>
              </a:ext>
            </a:extLst>
          </p:cNvPr>
          <p:cNvGraphicFramePr/>
          <p:nvPr>
            <p:extLst>
              <p:ext uri="{D42A27DB-BD31-4B8C-83A1-F6EECF244321}">
                <p14:modId xmlns:p14="http://schemas.microsoft.com/office/powerpoint/2010/main" val="2731626395"/>
              </p:ext>
            </p:extLst>
          </p:nvPr>
        </p:nvGraphicFramePr>
        <p:xfrm>
          <a:off x="657225" y="2128880"/>
          <a:ext cx="10048875" cy="421653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 name="TextBox 2">
            <a:extLst>
              <a:ext uri="{FF2B5EF4-FFF2-40B4-BE49-F238E27FC236}">
                <a16:creationId xmlns:a16="http://schemas.microsoft.com/office/drawing/2014/main" id="{C70AA29D-129E-8E0B-AEE1-E300609C668F}"/>
              </a:ext>
            </a:extLst>
          </p:cNvPr>
          <p:cNvSpPr txBox="1"/>
          <p:nvPr/>
        </p:nvSpPr>
        <p:spPr>
          <a:xfrm>
            <a:off x="572156" y="1659535"/>
            <a:ext cx="9499107" cy="707886"/>
          </a:xfrm>
          <a:prstGeom prst="rect">
            <a:avLst/>
          </a:prstGeom>
          <a:noFill/>
        </p:spPr>
        <p:txBody>
          <a:bodyPr wrap="square">
            <a:spAutoFit/>
          </a:bodyPr>
          <a:lstStyle/>
          <a:p>
            <a:r>
              <a:rPr lang="en-AU" sz="2000" b="1" dirty="0">
                <a:solidFill>
                  <a:srgbClr val="07A2B2"/>
                </a:solidFill>
              </a:rPr>
              <a:t>Examples of activities the FY 2024-2025 Capability Grants up to $50,000 category 1 and $100,000 category 2 can be used for:</a:t>
            </a:r>
            <a:endParaRPr lang="en-AU" sz="2000" b="1" dirty="0"/>
          </a:p>
        </p:txBody>
      </p:sp>
    </p:spTree>
    <p:extLst>
      <p:ext uri="{BB962C8B-B14F-4D97-AF65-F5344CB8AC3E}">
        <p14:creationId xmlns:p14="http://schemas.microsoft.com/office/powerpoint/2010/main" val="31063506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12bcabb-df89-4ca2-9be7-af0469494d9d">
      <Terms xmlns="http://schemas.microsoft.com/office/infopath/2007/PartnerControls"/>
    </lcf76f155ced4ddcb4097134ff3c332f>
    <TaxCatchAll xmlns="c170bd45-b95c-422d-9be0-11b1f61ce2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FF9ABD6B258DA4EB6D8D216AD841ECF" ma:contentTypeVersion="18" ma:contentTypeDescription="Create a new document." ma:contentTypeScope="" ma:versionID="218a77ee8e72cacc73ae4873c2897d82">
  <xsd:schema xmlns:xsd="http://www.w3.org/2001/XMLSchema" xmlns:xs="http://www.w3.org/2001/XMLSchema" xmlns:p="http://schemas.microsoft.com/office/2006/metadata/properties" xmlns:ns2="c170bd45-b95c-422d-9be0-11b1f61ce21d" xmlns:ns3="612bcabb-df89-4ca2-9be7-af0469494d9d" targetNamespace="http://schemas.microsoft.com/office/2006/metadata/properties" ma:root="true" ma:fieldsID="1b096154258763b2db6e0602532dc6f4" ns2:_="" ns3:_="">
    <xsd:import namespace="c170bd45-b95c-422d-9be0-11b1f61ce21d"/>
    <xsd:import namespace="612bcabb-df89-4ca2-9be7-af0469494d9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70bd45-b95c-422d-9be0-11b1f61ce2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f17120f-eede-45a7-a977-ffe8da50fc03}" ma:internalName="TaxCatchAll" ma:showField="CatchAllData" ma:web="c170bd45-b95c-422d-9be0-11b1f61ce2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12bcabb-df89-4ca2-9be7-af0469494d9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a069d21-2d9b-482c-9dcc-eb0fec2a862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5DFED4-F6C1-453D-A120-366B49D3E2C6}">
  <ds:schemaRefs>
    <ds:schemaRef ds:uri="http://schemas.microsoft.com/office/2006/metadata/properties"/>
    <ds:schemaRef ds:uri="http://schemas.microsoft.com/office/infopath/2007/PartnerControls"/>
    <ds:schemaRef ds:uri="67c850e0-5a2a-4ca1-92d2-c4603b70f5af"/>
    <ds:schemaRef ds:uri="a34545a9-71da-4890-9239-fa99c017986f"/>
    <ds:schemaRef ds:uri="7ca18199-6071-43e2-bc2b-e825dea6ea9b"/>
    <ds:schemaRef ds:uri="612bcabb-df89-4ca2-9be7-af0469494d9d"/>
    <ds:schemaRef ds:uri="c170bd45-b95c-422d-9be0-11b1f61ce21d"/>
  </ds:schemaRefs>
</ds:datastoreItem>
</file>

<file path=customXml/itemProps2.xml><?xml version="1.0" encoding="utf-8"?>
<ds:datastoreItem xmlns:ds="http://schemas.openxmlformats.org/officeDocument/2006/customXml" ds:itemID="{66BC5716-6E53-42E8-8105-F8850049B263}">
  <ds:schemaRefs>
    <ds:schemaRef ds:uri="http://schemas.microsoft.com/sharepoint/v3/contenttype/forms"/>
  </ds:schemaRefs>
</ds:datastoreItem>
</file>

<file path=customXml/itemProps3.xml><?xml version="1.0" encoding="utf-8"?>
<ds:datastoreItem xmlns:ds="http://schemas.openxmlformats.org/officeDocument/2006/customXml" ds:itemID="{0ECEDD61-5CBE-41D9-ADFE-2D1D058584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70bd45-b95c-422d-9be0-11b1f61ce21d"/>
    <ds:schemaRef ds:uri="612bcabb-df89-4ca2-9be7-af0469494d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10217</TotalTime>
  <Words>1693</Words>
  <Application>Microsoft Office PowerPoint</Application>
  <PresentationFormat>Widescreen</PresentationFormat>
  <Paragraphs>170</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Gotham Bold</vt:lpstr>
      <vt:lpstr>Gotham Medium</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TITLE</dc:title>
  <dc:creator>Leticia Anne Designs</dc:creator>
  <cp:lastModifiedBy>Kashana Naiyaga</cp:lastModifiedBy>
  <cp:revision>86</cp:revision>
  <dcterms:created xsi:type="dcterms:W3CDTF">2022-07-26T13:49:58Z</dcterms:created>
  <dcterms:modified xsi:type="dcterms:W3CDTF">2024-08-30T09:39:32Z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0x0101005FF9ABD6B258DA4EB6D8D216AD841ECF</vt:lpwstr>
  </property>
  <property fmtid="{D5CDD505-2E9C-101B-9397-08002B2CF9AE}" pid="3" name="MediaServiceImageTags">
    <vt:lpwstr/>
  </property>
</Properties>
</file>